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7"/>
  </p:notesMasterIdLst>
  <p:handoutMasterIdLst>
    <p:handoutMasterId r:id="rId28"/>
  </p:handoutMasterIdLst>
  <p:sldIdLst>
    <p:sldId id="267" r:id="rId2"/>
    <p:sldId id="289" r:id="rId3"/>
    <p:sldId id="287" r:id="rId4"/>
    <p:sldId id="265" r:id="rId5"/>
    <p:sldId id="282" r:id="rId6"/>
    <p:sldId id="259" r:id="rId7"/>
    <p:sldId id="294" r:id="rId8"/>
    <p:sldId id="258" r:id="rId9"/>
    <p:sldId id="295" r:id="rId10"/>
    <p:sldId id="260" r:id="rId11"/>
    <p:sldId id="270" r:id="rId12"/>
    <p:sldId id="288" r:id="rId13"/>
    <p:sldId id="275" r:id="rId14"/>
    <p:sldId id="261" r:id="rId15"/>
    <p:sldId id="286" r:id="rId16"/>
    <p:sldId id="276" r:id="rId17"/>
    <p:sldId id="262" r:id="rId18"/>
    <p:sldId id="278" r:id="rId19"/>
    <p:sldId id="290" r:id="rId20"/>
    <p:sldId id="291" r:id="rId21"/>
    <p:sldId id="257" r:id="rId22"/>
    <p:sldId id="283" r:id="rId23"/>
    <p:sldId id="273" r:id="rId24"/>
    <p:sldId id="296" r:id="rId25"/>
    <p:sldId id="27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75"/>
    <a:srgbClr val="F59FE5"/>
    <a:srgbClr val="FFCCFF"/>
    <a:srgbClr val="FFCC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525" autoAdjust="0"/>
  </p:normalViewPr>
  <p:slideViewPr>
    <p:cSldViewPr snapToGrid="0">
      <p:cViewPr varScale="1">
        <p:scale>
          <a:sx n="51" d="100"/>
          <a:sy n="51" d="100"/>
        </p:scale>
        <p:origin x="795"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6" d="100"/>
          <a:sy n="46" d="100"/>
        </p:scale>
        <p:origin x="2229"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0F194A-D63A-44FD-83B0-BD33FB9B94F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F655B84-8219-4412-B1D7-AA73015F913F}" type="slidenum">
              <a:rPr lang="en-US" smtClean="0"/>
              <a:t>‹#›</a:t>
            </a:fld>
            <a:endParaRPr lang="en-US"/>
          </a:p>
        </p:txBody>
      </p:sp>
    </p:spTree>
    <p:extLst>
      <p:ext uri="{BB962C8B-B14F-4D97-AF65-F5344CB8AC3E}">
        <p14:creationId xmlns:p14="http://schemas.microsoft.com/office/powerpoint/2010/main" val="12599020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D545615-C6D4-42D1-9FC7-DDBE1E5E5244}" type="datetimeFigureOut">
              <a:rPr lang="en-US" smtClean="0"/>
              <a:t>10/11/2022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E40E85E-0FDA-4591-8E8B-03611112CDD1}" type="slidenum">
              <a:rPr lang="en-US" smtClean="0"/>
              <a:t>‹#›</a:t>
            </a:fld>
            <a:endParaRPr lang="en-US"/>
          </a:p>
        </p:txBody>
      </p:sp>
    </p:spTree>
    <p:extLst>
      <p:ext uri="{BB962C8B-B14F-4D97-AF65-F5344CB8AC3E}">
        <p14:creationId xmlns:p14="http://schemas.microsoft.com/office/powerpoint/2010/main" val="27758121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521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105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641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879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3116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372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456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345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0858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600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516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DE4A86-AD47-4E98-9024-C27FF4F691C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E7DE4-8CC4-43BB-9DA0-52C6665C457B}" type="slidenum">
              <a:rPr lang="en-US" smtClean="0"/>
              <a:t>‹#›</a:t>
            </a:fld>
            <a:endParaRPr lang="en-US"/>
          </a:p>
        </p:txBody>
      </p:sp>
    </p:spTree>
    <p:extLst>
      <p:ext uri="{BB962C8B-B14F-4D97-AF65-F5344CB8AC3E}">
        <p14:creationId xmlns:p14="http://schemas.microsoft.com/office/powerpoint/2010/main" val="392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E4A86-AD47-4E98-9024-C27FF4F691C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E7DE4-8CC4-43BB-9DA0-52C6665C457B}" type="slidenum">
              <a:rPr lang="en-US" smtClean="0"/>
              <a:t>‹#›</a:t>
            </a:fld>
            <a:endParaRPr lang="en-US"/>
          </a:p>
        </p:txBody>
      </p:sp>
    </p:spTree>
    <p:extLst>
      <p:ext uri="{BB962C8B-B14F-4D97-AF65-F5344CB8AC3E}">
        <p14:creationId xmlns:p14="http://schemas.microsoft.com/office/powerpoint/2010/main" val="81380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E4A86-AD47-4E98-9024-C27FF4F691C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E7DE4-8CC4-43BB-9DA0-52C6665C457B}" type="slidenum">
              <a:rPr lang="en-US" smtClean="0"/>
              <a:t>‹#›</a:t>
            </a:fld>
            <a:endParaRPr lang="en-US"/>
          </a:p>
        </p:txBody>
      </p:sp>
    </p:spTree>
    <p:extLst>
      <p:ext uri="{BB962C8B-B14F-4D97-AF65-F5344CB8AC3E}">
        <p14:creationId xmlns:p14="http://schemas.microsoft.com/office/powerpoint/2010/main" val="110237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E4A86-AD47-4E98-9024-C27FF4F691C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E7DE4-8CC4-43BB-9DA0-52C6665C457B}" type="slidenum">
              <a:rPr lang="en-US" smtClean="0"/>
              <a:t>‹#›</a:t>
            </a:fld>
            <a:endParaRPr lang="en-US"/>
          </a:p>
        </p:txBody>
      </p:sp>
    </p:spTree>
    <p:extLst>
      <p:ext uri="{BB962C8B-B14F-4D97-AF65-F5344CB8AC3E}">
        <p14:creationId xmlns:p14="http://schemas.microsoft.com/office/powerpoint/2010/main" val="150081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DE4A86-AD47-4E98-9024-C27FF4F691C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E7DE4-8CC4-43BB-9DA0-52C6665C457B}" type="slidenum">
              <a:rPr lang="en-US" smtClean="0"/>
              <a:t>‹#›</a:t>
            </a:fld>
            <a:endParaRPr lang="en-US"/>
          </a:p>
        </p:txBody>
      </p:sp>
    </p:spTree>
    <p:extLst>
      <p:ext uri="{BB962C8B-B14F-4D97-AF65-F5344CB8AC3E}">
        <p14:creationId xmlns:p14="http://schemas.microsoft.com/office/powerpoint/2010/main" val="83681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DE4A86-AD47-4E98-9024-C27FF4F691C9}"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E7DE4-8CC4-43BB-9DA0-52C6665C457B}" type="slidenum">
              <a:rPr lang="en-US" smtClean="0"/>
              <a:t>‹#›</a:t>
            </a:fld>
            <a:endParaRPr lang="en-US"/>
          </a:p>
        </p:txBody>
      </p:sp>
    </p:spTree>
    <p:extLst>
      <p:ext uri="{BB962C8B-B14F-4D97-AF65-F5344CB8AC3E}">
        <p14:creationId xmlns:p14="http://schemas.microsoft.com/office/powerpoint/2010/main" val="416051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DE4A86-AD47-4E98-9024-C27FF4F691C9}" type="datetimeFigureOut">
              <a:rPr lang="en-US" smtClean="0"/>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5E7DE4-8CC4-43BB-9DA0-52C6665C457B}" type="slidenum">
              <a:rPr lang="en-US" smtClean="0"/>
              <a:t>‹#›</a:t>
            </a:fld>
            <a:endParaRPr lang="en-US"/>
          </a:p>
        </p:txBody>
      </p:sp>
    </p:spTree>
    <p:extLst>
      <p:ext uri="{BB962C8B-B14F-4D97-AF65-F5344CB8AC3E}">
        <p14:creationId xmlns:p14="http://schemas.microsoft.com/office/powerpoint/2010/main" val="50551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DE4A86-AD47-4E98-9024-C27FF4F691C9}" type="datetimeFigureOut">
              <a:rPr lang="en-US" smtClean="0"/>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5E7DE4-8CC4-43BB-9DA0-52C6665C457B}" type="slidenum">
              <a:rPr lang="en-US" smtClean="0"/>
              <a:t>‹#›</a:t>
            </a:fld>
            <a:endParaRPr lang="en-US"/>
          </a:p>
        </p:txBody>
      </p:sp>
    </p:spTree>
    <p:extLst>
      <p:ext uri="{BB962C8B-B14F-4D97-AF65-F5344CB8AC3E}">
        <p14:creationId xmlns:p14="http://schemas.microsoft.com/office/powerpoint/2010/main" val="422751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E4A86-AD47-4E98-9024-C27FF4F691C9}" type="datetimeFigureOut">
              <a:rPr lang="en-US" smtClean="0"/>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5E7DE4-8CC4-43BB-9DA0-52C6665C457B}" type="slidenum">
              <a:rPr lang="en-US" smtClean="0"/>
              <a:t>‹#›</a:t>
            </a:fld>
            <a:endParaRPr lang="en-US"/>
          </a:p>
        </p:txBody>
      </p:sp>
    </p:spTree>
    <p:extLst>
      <p:ext uri="{BB962C8B-B14F-4D97-AF65-F5344CB8AC3E}">
        <p14:creationId xmlns:p14="http://schemas.microsoft.com/office/powerpoint/2010/main" val="234509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DE4A86-AD47-4E98-9024-C27FF4F691C9}"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E7DE4-8CC4-43BB-9DA0-52C6665C457B}" type="slidenum">
              <a:rPr lang="en-US" smtClean="0"/>
              <a:t>‹#›</a:t>
            </a:fld>
            <a:endParaRPr lang="en-US"/>
          </a:p>
        </p:txBody>
      </p:sp>
    </p:spTree>
    <p:extLst>
      <p:ext uri="{BB962C8B-B14F-4D97-AF65-F5344CB8AC3E}">
        <p14:creationId xmlns:p14="http://schemas.microsoft.com/office/powerpoint/2010/main" val="282761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DE4A86-AD47-4E98-9024-C27FF4F691C9}"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E7DE4-8CC4-43BB-9DA0-52C6665C457B}" type="slidenum">
              <a:rPr lang="en-US" smtClean="0"/>
              <a:t>‹#›</a:t>
            </a:fld>
            <a:endParaRPr lang="en-US"/>
          </a:p>
        </p:txBody>
      </p:sp>
    </p:spTree>
    <p:extLst>
      <p:ext uri="{BB962C8B-B14F-4D97-AF65-F5344CB8AC3E}">
        <p14:creationId xmlns:p14="http://schemas.microsoft.com/office/powerpoint/2010/main" val="123911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E4A86-AD47-4E98-9024-C27FF4F691C9}" type="datetimeFigureOut">
              <a:rPr lang="en-US" smtClean="0"/>
              <a:t>10/11/2022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E7DE4-8CC4-43BB-9DA0-52C6665C457B}" type="slidenum">
              <a:rPr lang="en-US" smtClean="0"/>
              <a:t>‹#›</a:t>
            </a:fld>
            <a:endParaRPr lang="en-US"/>
          </a:p>
        </p:txBody>
      </p:sp>
    </p:spTree>
    <p:extLst>
      <p:ext uri="{BB962C8B-B14F-4D97-AF65-F5344CB8AC3E}">
        <p14:creationId xmlns:p14="http://schemas.microsoft.com/office/powerpoint/2010/main" val="33979110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Virginia@rosecare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8" y="1828799"/>
            <a:ext cx="10149840" cy="1230924"/>
          </a:xfrm>
        </p:spPr>
        <p:txBody>
          <a:bodyPr>
            <a:normAutofit fontScale="90000"/>
          </a:bodyPr>
          <a:lstStyle/>
          <a:p>
            <a:pPr algn="ct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r>
              <a:rPr lang="en-US" sz="4900" b="1" dirty="0">
                <a:solidFill>
                  <a:srgbClr val="C00000"/>
                </a:solidFill>
                <a:latin typeface="Arial" panose="020B0604020202020204" pitchFamily="34" charset="0"/>
                <a:cs typeface="Arial" panose="020B0604020202020204" pitchFamily="34" charset="0"/>
              </a:rPr>
              <a:t>R</a:t>
            </a:r>
            <a:r>
              <a:rPr lang="en-US" sz="4900" b="1" dirty="0">
                <a:latin typeface="Arial" panose="020B0604020202020204" pitchFamily="34" charset="0"/>
                <a:cs typeface="Arial" panose="020B0604020202020204" pitchFamily="34" charset="0"/>
              </a:rPr>
              <a:t>ESIDENTIAL </a:t>
            </a:r>
            <a:r>
              <a:rPr lang="en-US" sz="4900" b="1" dirty="0">
                <a:solidFill>
                  <a:srgbClr val="C00000"/>
                </a:solidFill>
                <a:latin typeface="Arial" panose="020B0604020202020204" pitchFamily="34" charset="0"/>
                <a:cs typeface="Arial" panose="020B0604020202020204" pitchFamily="34" charset="0"/>
              </a:rPr>
              <a:t>O</a:t>
            </a:r>
            <a:r>
              <a:rPr lang="en-US" sz="4900" b="1" dirty="0">
                <a:latin typeface="Arial" panose="020B0604020202020204" pitchFamily="34" charset="0"/>
                <a:cs typeface="Arial" panose="020B0604020202020204" pitchFamily="34" charset="0"/>
              </a:rPr>
              <a:t>PTIONS FOR </a:t>
            </a:r>
            <a:r>
              <a:rPr lang="en-US" sz="4900" b="1" dirty="0">
                <a:solidFill>
                  <a:srgbClr val="C00000"/>
                </a:solidFill>
                <a:latin typeface="Arial" panose="020B0604020202020204" pitchFamily="34" charset="0"/>
                <a:cs typeface="Arial" panose="020B0604020202020204" pitchFamily="34" charset="0"/>
              </a:rPr>
              <a:t>S</a:t>
            </a:r>
            <a:r>
              <a:rPr lang="en-US" sz="4900" b="1" dirty="0">
                <a:latin typeface="Arial" panose="020B0604020202020204" pitchFamily="34" charset="0"/>
                <a:cs typeface="Arial" panose="020B0604020202020204" pitchFamily="34" charset="0"/>
              </a:rPr>
              <a:t>ENIORS </a:t>
            </a:r>
            <a:br>
              <a:rPr lang="en-US" sz="4900" b="1" dirty="0">
                <a:latin typeface="Arial" panose="020B0604020202020204" pitchFamily="34" charset="0"/>
                <a:cs typeface="Arial" panose="020B0604020202020204" pitchFamily="34" charset="0"/>
              </a:rPr>
            </a:br>
            <a:r>
              <a:rPr lang="en-US" sz="4900" b="1" dirty="0">
                <a:latin typeface="Arial" panose="020B0604020202020204" pitchFamily="34" charset="0"/>
                <a:cs typeface="Arial" panose="020B0604020202020204" pitchFamily="34" charset="0"/>
              </a:rPr>
              <a:t>AND THE </a:t>
            </a:r>
            <a:r>
              <a:rPr lang="en-US" sz="4900" b="1" dirty="0">
                <a:solidFill>
                  <a:srgbClr val="C00000"/>
                </a:solidFill>
                <a:latin typeface="Arial" panose="020B0604020202020204" pitchFamily="34" charset="0"/>
                <a:cs typeface="Arial" panose="020B0604020202020204" pitchFamily="34" charset="0"/>
              </a:rPr>
              <a:t>E</a:t>
            </a:r>
            <a:r>
              <a:rPr lang="en-US" sz="4900" b="1" dirty="0">
                <a:latin typeface="Arial" panose="020B0604020202020204" pitchFamily="34" charset="0"/>
                <a:cs typeface="Arial" panose="020B0604020202020204" pitchFamily="34" charset="0"/>
              </a:rPr>
              <a:t>LDERLY </a:t>
            </a:r>
            <a:br>
              <a:rPr lang="en-US" sz="4900" b="1" dirty="0">
                <a:latin typeface="Arial" panose="020B0604020202020204" pitchFamily="34" charset="0"/>
                <a:cs typeface="Arial" panose="020B0604020202020204" pitchFamily="34" charset="0"/>
              </a:rPr>
            </a:br>
            <a:r>
              <a:rPr lang="en-US" sz="4900" b="1" dirty="0">
                <a:latin typeface="Arial" panose="020B0604020202020204" pitchFamily="34" charset="0"/>
                <a:cs typeface="Arial" panose="020B0604020202020204" pitchFamily="34" charset="0"/>
              </a:rPr>
              <a:t>(</a:t>
            </a:r>
            <a:r>
              <a:rPr lang="en-US" sz="4900" b="1" dirty="0">
                <a:solidFill>
                  <a:srgbClr val="C00000"/>
                </a:solidFill>
                <a:latin typeface="Arial" panose="020B0604020202020204" pitchFamily="34" charset="0"/>
                <a:cs typeface="Arial" panose="020B0604020202020204" pitchFamily="34" charset="0"/>
              </a:rPr>
              <a:t>ROSE</a:t>
            </a:r>
            <a:r>
              <a:rPr lang="en-US" sz="4900" b="1" dirty="0">
                <a:latin typeface="Arial" panose="020B0604020202020204" pitchFamily="34" charset="0"/>
                <a:cs typeface="Arial" panose="020B0604020202020204" pitchFamily="34" charset="0"/>
              </a:rPr>
              <a:t>)</a:t>
            </a:r>
          </a:p>
        </p:txBody>
      </p:sp>
      <p:pic>
        <p:nvPicPr>
          <p:cNvPr id="4" name="Content Placeholder 3"/>
          <p:cNvPicPr>
            <a:picLocks noGrp="1" noChangeAspect="1"/>
          </p:cNvPicPr>
          <p:nvPr>
            <p:ph idx="1"/>
          </p:nvPr>
        </p:nvPicPr>
        <p:blipFill>
          <a:blip r:embed="rId3"/>
          <a:stretch>
            <a:fillRect/>
          </a:stretch>
        </p:blipFill>
        <p:spPr>
          <a:xfrm rot="-1200000">
            <a:off x="8110253" y="1704689"/>
            <a:ext cx="2979506" cy="4517009"/>
          </a:xfrm>
          <a:prstGeom prst="rect">
            <a:avLst/>
          </a:prstGeom>
          <a:effectLst>
            <a:softEdge rad="241300"/>
          </a:effectLst>
        </p:spPr>
      </p:pic>
      <p:sp>
        <p:nvSpPr>
          <p:cNvPr id="8" name="Text Placeholder 7"/>
          <p:cNvSpPr>
            <a:spLocks noGrp="1"/>
          </p:cNvSpPr>
          <p:nvPr>
            <p:ph type="body" sz="half" idx="2"/>
          </p:nvPr>
        </p:nvSpPr>
        <p:spPr>
          <a:xfrm>
            <a:off x="967154" y="3429000"/>
            <a:ext cx="6576645" cy="2980592"/>
          </a:xfrm>
        </p:spPr>
        <p:txBody>
          <a:bodyPr>
            <a:normAutofit fontScale="85000" lnSpcReduction="10000"/>
          </a:bodyPr>
          <a:lstStyle/>
          <a:p>
            <a:pPr marL="342900" lvl="0" indent="-342900" algn="ctr">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A </a:t>
            </a:r>
            <a:r>
              <a:rPr lang="en-US" sz="2400" b="1" dirty="0">
                <a:solidFill>
                  <a:srgbClr val="C00000"/>
                </a:solidFill>
                <a:latin typeface="Arial" panose="020B0604020202020204" pitchFamily="34" charset="0"/>
                <a:cs typeface="Arial" panose="020B0604020202020204" pitchFamily="34" charset="0"/>
              </a:rPr>
              <a:t>FREE</a:t>
            </a:r>
            <a:r>
              <a:rPr lang="en-US" sz="2400" b="1" dirty="0">
                <a:solidFill>
                  <a:prstClr val="black"/>
                </a:solidFill>
                <a:latin typeface="Arial" panose="020B0604020202020204" pitchFamily="34" charset="0"/>
                <a:cs typeface="Arial" panose="020B0604020202020204" pitchFamily="34" charset="0"/>
              </a:rPr>
              <a:t> consultation service specializing in </a:t>
            </a:r>
            <a:r>
              <a:rPr lang="en-US" sz="2400" b="1" i="1" dirty="0">
                <a:solidFill>
                  <a:prstClr val="black"/>
                </a:solidFill>
                <a:latin typeface="Arial" panose="020B0604020202020204" pitchFamily="34" charset="0"/>
                <a:cs typeface="Arial" panose="020B0604020202020204" pitchFamily="34" charset="0"/>
              </a:rPr>
              <a:t>Independent</a:t>
            </a:r>
            <a:r>
              <a:rPr lang="en-US" sz="2400" b="1" dirty="0">
                <a:solidFill>
                  <a:prstClr val="black"/>
                </a:solidFill>
                <a:latin typeface="Arial" panose="020B0604020202020204" pitchFamily="34" charset="0"/>
                <a:cs typeface="Arial" panose="020B0604020202020204" pitchFamily="34" charset="0"/>
              </a:rPr>
              <a:t>, </a:t>
            </a:r>
            <a:r>
              <a:rPr lang="en-US" sz="2400" b="1" i="1" dirty="0">
                <a:solidFill>
                  <a:prstClr val="black"/>
                </a:solidFill>
                <a:latin typeface="Arial" panose="020B0604020202020204" pitchFamily="34" charset="0"/>
                <a:cs typeface="Arial" panose="020B0604020202020204" pitchFamily="34" charset="0"/>
              </a:rPr>
              <a:t>Assisted Living and Alzheimer’s Care homes </a:t>
            </a:r>
            <a:r>
              <a:rPr lang="en-US" sz="2400" b="1" dirty="0">
                <a:solidFill>
                  <a:prstClr val="black"/>
                </a:solidFill>
                <a:latin typeface="Arial" panose="020B0604020202020204" pitchFamily="34" charset="0"/>
                <a:cs typeface="Arial" panose="020B0604020202020204" pitchFamily="34" charset="0"/>
              </a:rPr>
              <a:t>in San Diego County</a:t>
            </a:r>
          </a:p>
          <a:p>
            <a:pPr marL="342900" lvl="0" indent="-342900" algn="ctr">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A personalized service designed to meet the needs of you or your loved one </a:t>
            </a:r>
          </a:p>
          <a:p>
            <a:pPr lvl="0" algn="ctr"/>
            <a:endParaRPr lang="en-US" sz="2400" b="1" dirty="0">
              <a:solidFill>
                <a:prstClr val="black"/>
              </a:solidFill>
              <a:latin typeface="Arial" panose="020B0604020202020204" pitchFamily="34" charset="0"/>
              <a:cs typeface="Arial" panose="020B0604020202020204" pitchFamily="34" charset="0"/>
            </a:endParaRPr>
          </a:p>
          <a:p>
            <a:pPr lvl="0" algn="ctr"/>
            <a:r>
              <a:rPr lang="en-US" sz="2400" b="1" dirty="0">
                <a:solidFill>
                  <a:prstClr val="black"/>
                </a:solidFill>
                <a:latin typeface="Arial" panose="020B0604020202020204" pitchFamily="34" charset="0"/>
                <a:cs typeface="Arial" panose="020B0604020202020204" pitchFamily="34" charset="0"/>
              </a:rPr>
              <a:t>Virginia Renker </a:t>
            </a:r>
          </a:p>
          <a:p>
            <a:pPr lvl="0" algn="ctr"/>
            <a:r>
              <a:rPr lang="en-US" sz="2400" b="1" dirty="0">
                <a:solidFill>
                  <a:prstClr val="black"/>
                </a:solidFill>
                <a:latin typeface="Arial" panose="020B0604020202020204" pitchFamily="34" charset="0"/>
                <a:cs typeface="Arial" panose="020B0604020202020204" pitchFamily="34" charset="0"/>
              </a:rPr>
              <a:t>Certified Senior Advisor (CSA), </a:t>
            </a:r>
          </a:p>
          <a:p>
            <a:pPr lvl="0" algn="ctr"/>
            <a:r>
              <a:rPr lang="en-US" sz="2400" b="1" dirty="0">
                <a:solidFill>
                  <a:prstClr val="black"/>
                </a:solidFill>
                <a:latin typeface="Arial" panose="020B0604020202020204" pitchFamily="34" charset="0"/>
                <a:cs typeface="Arial" panose="020B0604020202020204" pitchFamily="34" charset="0"/>
              </a:rPr>
              <a:t>Master of Public Health (MPH)</a:t>
            </a:r>
          </a:p>
        </p:txBody>
      </p:sp>
    </p:spTree>
    <p:extLst>
      <p:ext uri="{BB962C8B-B14F-4D97-AF65-F5344CB8AC3E}">
        <p14:creationId xmlns:p14="http://schemas.microsoft.com/office/powerpoint/2010/main" val="116394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7879"/>
            <a:ext cx="10515600" cy="1325563"/>
          </a:xfrm>
        </p:spPr>
        <p:txBody>
          <a:bodyPr/>
          <a:lstStyle/>
          <a:p>
            <a:r>
              <a:rPr lang="en-US" b="1" dirty="0">
                <a:latin typeface="Arial" panose="020B0604020202020204" pitchFamily="34" charset="0"/>
                <a:cs typeface="Arial" panose="020B0604020202020204" pitchFamily="34" charset="0"/>
              </a:rPr>
              <a:t>WHAT IS ALZHEIMER’S CARE?</a:t>
            </a:r>
          </a:p>
        </p:txBody>
      </p:sp>
      <p:sp>
        <p:nvSpPr>
          <p:cNvPr id="3" name="Content Placeholder 2"/>
          <p:cNvSpPr>
            <a:spLocks noGrp="1"/>
          </p:cNvSpPr>
          <p:nvPr>
            <p:ph sz="half" idx="1"/>
          </p:nvPr>
        </p:nvSpPr>
        <p:spPr/>
        <p:txBody>
          <a:bodyPr>
            <a:noAutofit/>
          </a:bodyPr>
          <a:lstStyle/>
          <a:p>
            <a:r>
              <a:rPr lang="en-US" sz="2400" b="1" i="1" dirty="0">
                <a:latin typeface="Arial" panose="020B0604020202020204" pitchFamily="34" charset="0"/>
                <a:cs typeface="Arial" panose="020B0604020202020204" pitchFamily="34" charset="0"/>
              </a:rPr>
              <a:t>Alzheimer’s Care can be a section of a larger senior living community or a room in a smaller home. </a:t>
            </a:r>
            <a:r>
              <a:rPr lang="en-US" sz="2400" b="1" dirty="0">
                <a:latin typeface="Arial" panose="020B0604020202020204" pitchFamily="34" charset="0"/>
                <a:cs typeface="Arial" panose="020B0604020202020204" pitchFamily="34" charset="0"/>
              </a:rPr>
              <a:t>Staffed with caregivers trained in dementia care.  </a:t>
            </a:r>
          </a:p>
          <a:p>
            <a:r>
              <a:rPr lang="en-US" sz="2400" b="1" dirty="0">
                <a:latin typeface="Arial" panose="020B0604020202020204" pitchFamily="34" charset="0"/>
                <a:cs typeface="Arial" panose="020B0604020202020204" pitchFamily="34" charset="0"/>
              </a:rPr>
              <a:t>These communities have a unique design including alarms on all windows and doors to prevent wandering. </a:t>
            </a:r>
          </a:p>
          <a:p>
            <a:r>
              <a:rPr lang="en-US" sz="2400" b="1" dirty="0">
                <a:latin typeface="Arial" panose="020B0604020202020204" pitchFamily="34" charset="0"/>
                <a:cs typeface="Arial" panose="020B0604020202020204" pitchFamily="34" charset="0"/>
              </a:rPr>
              <a:t>Residents are kept engaged with memory care activities and programs to help keep the brain stimulated. </a:t>
            </a:r>
          </a:p>
        </p:txBody>
      </p:sp>
      <p:pic>
        <p:nvPicPr>
          <p:cNvPr id="5" name="Content Placeholder 4"/>
          <p:cNvPicPr>
            <a:picLocks noGrp="1" noChangeAspect="1"/>
          </p:cNvPicPr>
          <p:nvPr>
            <p:ph sz="half" idx="2"/>
          </p:nvPr>
        </p:nvPicPr>
        <p:blipFill>
          <a:blip r:embed="rId3"/>
          <a:stretch>
            <a:fillRect/>
          </a:stretch>
        </p:blipFill>
        <p:spPr>
          <a:xfrm>
            <a:off x="6866294" y="2551176"/>
            <a:ext cx="3956012" cy="2642616"/>
          </a:xfrm>
          <a:prstGeom prst="rect">
            <a:avLst/>
          </a:prstGeom>
        </p:spPr>
      </p:pic>
    </p:spTree>
    <p:extLst>
      <p:ext uri="{BB962C8B-B14F-4D97-AF65-F5344CB8AC3E}">
        <p14:creationId xmlns:p14="http://schemas.microsoft.com/office/powerpoint/2010/main" val="338251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WHAT IS A CCRC (CONTINUING CARE RETIREMENT COMMUNITY)?</a:t>
            </a:r>
          </a:p>
        </p:txBody>
      </p:sp>
      <p:sp>
        <p:nvSpPr>
          <p:cNvPr id="5" name="Content Placeholder 4"/>
          <p:cNvSpPr>
            <a:spLocks noGrp="1"/>
          </p:cNvSpPr>
          <p:nvPr>
            <p:ph idx="1"/>
          </p:nvPr>
        </p:nvSpPr>
        <p:spPr/>
        <p:txBody>
          <a:bodyPr>
            <a:normAutofit/>
          </a:bodyPr>
          <a:lstStyle/>
          <a:p>
            <a:r>
              <a:rPr lang="en-US" sz="2200" b="1" dirty="0">
                <a:latin typeface="Arial" panose="020B0604020202020204" pitchFamily="34" charset="0"/>
                <a:cs typeface="Arial" panose="020B0604020202020204" pitchFamily="34" charset="0"/>
              </a:rPr>
              <a:t>CCRC’S or Life Plan communities offer persons 60 years of age or older a long term continuing care contract that provides for independent living units, residential care/assisted living services, and skilled nursing care, usually in one location, until the resident’s end of life. </a:t>
            </a:r>
          </a:p>
          <a:p>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Most CCRC’s require a substantial entrance fee (e.g. from a low of $100,000 to over a million) to be paid upon admission </a:t>
            </a:r>
            <a:r>
              <a:rPr kumimoji="0" lang="en-US" sz="2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along with a monthly rent fee</a:t>
            </a: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r>
              <a:rPr lang="en-US" sz="2200" b="1" dirty="0">
                <a:latin typeface="Arial" panose="020B0604020202020204" pitchFamily="34" charset="0"/>
                <a:cs typeface="Arial" panose="020B0604020202020204" pitchFamily="34" charset="0"/>
              </a:rPr>
              <a:t>Provide all the amenities of  a senior living community, i.e., meals, maintenance, transportation, social activities, etc. </a:t>
            </a:r>
          </a:p>
          <a:p>
            <a:r>
              <a:rPr lang="en-US" sz="2200" b="1" dirty="0">
                <a:latin typeface="Arial" panose="020B0604020202020204" pitchFamily="34" charset="0"/>
                <a:cs typeface="Arial" panose="020B0604020202020204" pitchFamily="34" charset="0"/>
              </a:rPr>
              <a:t>Strongly advised to seek legal or financial counsel before signing. </a:t>
            </a:r>
          </a:p>
          <a:p>
            <a:endParaRPr lang="en-US" sz="22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18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34691"/>
            <a:ext cx="9144000" cy="1232116"/>
          </a:xfrm>
        </p:spPr>
        <p:txBody>
          <a:bodyPr>
            <a:normAutofit/>
          </a:bodyPr>
          <a:lstStyle/>
          <a:p>
            <a:r>
              <a:rPr lang="en-US" sz="4400" b="1" dirty="0">
                <a:latin typeface="Arial" panose="020B0604020202020204" pitchFamily="34" charset="0"/>
                <a:cs typeface="Arial" panose="020B0604020202020204" pitchFamily="34" charset="0"/>
              </a:rPr>
              <a:t>San Diego CCRC’s</a:t>
            </a:r>
          </a:p>
        </p:txBody>
      </p:sp>
      <p:sp>
        <p:nvSpPr>
          <p:cNvPr id="3" name="Subtitle 2"/>
          <p:cNvSpPr>
            <a:spLocks noGrp="1"/>
          </p:cNvSpPr>
          <p:nvPr>
            <p:ph type="subTitle" idx="1"/>
          </p:nvPr>
        </p:nvSpPr>
        <p:spPr>
          <a:xfrm>
            <a:off x="1523999" y="1875295"/>
            <a:ext cx="9360877" cy="5132174"/>
          </a:xfrm>
        </p:spPr>
        <p:txBody>
          <a:bodyPr>
            <a:noAutofit/>
          </a:bodyPr>
          <a:lstStyle/>
          <a:p>
            <a:r>
              <a:rPr lang="en-US" sz="2800" b="1" dirty="0">
                <a:latin typeface="Arial" panose="020B0604020202020204" pitchFamily="34" charset="0"/>
                <a:cs typeface="Arial" panose="020B0604020202020204" pitchFamily="34" charset="0"/>
              </a:rPr>
              <a:t>Casa De Las </a:t>
            </a:r>
            <a:r>
              <a:rPr lang="en-US" sz="2800" b="1" dirty="0" err="1">
                <a:latin typeface="Arial" panose="020B0604020202020204" pitchFamily="34" charset="0"/>
                <a:cs typeface="Arial" panose="020B0604020202020204" pitchFamily="34" charset="0"/>
              </a:rPr>
              <a:t>Campanas</a:t>
            </a: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Carlsbad by the Sea – Front Porch</a:t>
            </a:r>
          </a:p>
          <a:p>
            <a:r>
              <a:rPr lang="en-US" sz="2800" b="1" dirty="0">
                <a:latin typeface="Arial" panose="020B0604020202020204" pitchFamily="34" charset="0"/>
                <a:cs typeface="Arial" panose="020B0604020202020204" pitchFamily="34" charset="0"/>
              </a:rPr>
              <a:t>La Costa Glen</a:t>
            </a:r>
          </a:p>
          <a:p>
            <a:r>
              <a:rPr lang="en-US" sz="2800" b="1" dirty="0">
                <a:latin typeface="Arial" panose="020B0604020202020204" pitchFamily="34" charset="0"/>
                <a:cs typeface="Arial" panose="020B0604020202020204" pitchFamily="34" charset="0"/>
              </a:rPr>
              <a:t>Meadowbrook Village Christian Retirement Community</a:t>
            </a:r>
          </a:p>
          <a:p>
            <a:r>
              <a:rPr lang="en-US" sz="2800" b="1" dirty="0">
                <a:latin typeface="Arial" panose="020B0604020202020204" pitchFamily="34" charset="0"/>
                <a:cs typeface="Arial" panose="020B0604020202020204" pitchFamily="34" charset="0"/>
              </a:rPr>
              <a:t>Mount Miguel Covenant Village</a:t>
            </a:r>
          </a:p>
          <a:p>
            <a:r>
              <a:rPr lang="en-US" sz="2800" b="1" dirty="0">
                <a:latin typeface="Arial" panose="020B0604020202020204" pitchFamily="34" charset="0"/>
                <a:cs typeface="Arial" panose="020B0604020202020204" pitchFamily="34" charset="0"/>
              </a:rPr>
              <a:t>Redwood Terrace</a:t>
            </a:r>
          </a:p>
          <a:p>
            <a:r>
              <a:rPr lang="en-US" sz="2800" b="1" dirty="0">
                <a:latin typeface="Arial" panose="020B0604020202020204" pitchFamily="34" charset="0"/>
                <a:cs typeface="Arial" panose="020B0604020202020204" pitchFamily="34" charset="0"/>
              </a:rPr>
              <a:t>Scripps Glen </a:t>
            </a:r>
          </a:p>
          <a:p>
            <a:r>
              <a:rPr lang="en-US" sz="2800" b="1" dirty="0">
                <a:latin typeface="Arial" panose="020B0604020202020204" pitchFamily="34" charset="0"/>
                <a:cs typeface="Arial" panose="020B0604020202020204" pitchFamily="34" charset="0"/>
              </a:rPr>
              <a:t>Vi at La Jolla Village</a:t>
            </a:r>
          </a:p>
          <a:p>
            <a:r>
              <a:rPr lang="en-US" sz="2800" b="1" dirty="0">
                <a:latin typeface="Arial" panose="020B0604020202020204" pitchFamily="34" charset="0"/>
                <a:cs typeface="Arial" panose="020B0604020202020204" pitchFamily="34" charset="0"/>
              </a:rPr>
              <a:t>White Sands La Jolla</a:t>
            </a:r>
          </a:p>
          <a:p>
            <a:endParaRPr lang="en-US" dirty="0"/>
          </a:p>
        </p:txBody>
      </p:sp>
    </p:spTree>
    <p:extLst>
      <p:ext uri="{BB962C8B-B14F-4D97-AF65-F5344CB8AC3E}">
        <p14:creationId xmlns:p14="http://schemas.microsoft.com/office/powerpoint/2010/main" val="2465526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What is a Nursing Home or Skilled Nursing Facility (SNF)?</a:t>
            </a:r>
          </a:p>
        </p:txBody>
      </p:sp>
      <p:sp>
        <p:nvSpPr>
          <p:cNvPr id="3" name="Content Placeholder 2"/>
          <p:cNvSpPr>
            <a:spLocks noGrp="1"/>
          </p:cNvSpPr>
          <p:nvPr>
            <p:ph idx="1"/>
          </p:nvPr>
        </p:nvSpPr>
        <p:spPr/>
        <p:txBody>
          <a:bodyPr>
            <a:normAutofit fontScale="92500" lnSpcReduction="10000"/>
          </a:bodyPr>
          <a:lstStyle/>
          <a:p>
            <a:r>
              <a:rPr lang="en-US" sz="2400" b="1" dirty="0">
                <a:latin typeface="Arial" panose="020B0604020202020204" pitchFamily="34" charset="0"/>
                <a:cs typeface="Arial" panose="020B0604020202020204" pitchFamily="34" charset="0"/>
              </a:rPr>
              <a:t>Nursing homes provide care for elders requiring constant, around-the-clock care provided by licensed health professionals, including, physicians, registered nurses, and nurses’ aides. </a:t>
            </a:r>
          </a:p>
          <a:p>
            <a:r>
              <a:rPr lang="en-US" sz="2400" b="1" dirty="0">
                <a:latin typeface="Arial" panose="020B0604020202020204" pitchFamily="34" charset="0"/>
                <a:cs typeface="Arial" panose="020B0604020202020204" pitchFamily="34" charset="0"/>
              </a:rPr>
              <a:t>Residents will reside in a room, sometimes shared, within the facility. </a:t>
            </a:r>
          </a:p>
          <a:p>
            <a:r>
              <a:rPr lang="en-US" sz="2400" b="1" dirty="0">
                <a:latin typeface="Arial" panose="020B0604020202020204" pitchFamily="34" charset="0"/>
                <a:cs typeface="Arial" panose="020B0604020202020204" pitchFamily="34" charset="0"/>
              </a:rPr>
              <a:t>Housekeeping and linen services, meals and care from the medical staff and a social worker are included</a:t>
            </a:r>
            <a:r>
              <a:rPr lang="en-US" b="1" dirty="0"/>
              <a:t>. </a:t>
            </a:r>
          </a:p>
          <a:p>
            <a:r>
              <a:rPr lang="en-US" sz="2400" b="1" dirty="0">
                <a:latin typeface="Arial" panose="020B0604020202020204" pitchFamily="34" charset="0"/>
                <a:cs typeface="Arial" panose="020B0604020202020204" pitchFamily="34" charset="0"/>
              </a:rPr>
              <a:t>On-site social and recreational activities may also be offered.</a:t>
            </a:r>
          </a:p>
          <a:p>
            <a:r>
              <a:rPr lang="en-US" sz="2400" b="1" dirty="0">
                <a:latin typeface="Arial" panose="020B0604020202020204" pitchFamily="34" charset="0"/>
                <a:cs typeface="Arial" panose="020B0604020202020204" pitchFamily="34" charset="0"/>
              </a:rPr>
              <a:t>Medicare covers up to 100 days of care in a nursing home (skilled nursing facility) after you have spent three days in the hospital and as long as you need skilled care.  </a:t>
            </a:r>
          </a:p>
          <a:p>
            <a:r>
              <a:rPr lang="en-US" sz="2400" b="1" dirty="0">
                <a:latin typeface="Arial" panose="020B0604020202020204" pitchFamily="34" charset="0"/>
                <a:cs typeface="Arial" panose="020B0604020202020204" pitchFamily="34" charset="0"/>
              </a:rPr>
              <a:t>Monthly costs for nursing homes can run $9,000/month and up </a:t>
            </a:r>
          </a:p>
          <a:p>
            <a:r>
              <a:rPr lang="en-US" sz="2400" b="1" dirty="0">
                <a:latin typeface="Arial" panose="020B0604020202020204" pitchFamily="34" charset="0"/>
                <a:cs typeface="Arial" panose="020B0604020202020204" pitchFamily="34" charset="0"/>
              </a:rPr>
              <a:t>Often used for rehab for a period of time after hospitalization. </a:t>
            </a:r>
          </a:p>
        </p:txBody>
      </p:sp>
    </p:spTree>
    <p:extLst>
      <p:ext uri="{BB962C8B-B14F-4D97-AF65-F5344CB8AC3E}">
        <p14:creationId xmlns:p14="http://schemas.microsoft.com/office/powerpoint/2010/main" val="341419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PRICING GUIDELINES	</a:t>
            </a:r>
          </a:p>
        </p:txBody>
      </p:sp>
      <p:sp>
        <p:nvSpPr>
          <p:cNvPr id="3" name="Content Placeholder 2"/>
          <p:cNvSpPr>
            <a:spLocks noGrp="1"/>
          </p:cNvSpPr>
          <p:nvPr>
            <p:ph idx="1"/>
          </p:nvPr>
        </p:nvSpPr>
        <p:spPr>
          <a:xfrm>
            <a:off x="838199" y="1825625"/>
            <a:ext cx="10679723" cy="4891698"/>
          </a:xfrm>
        </p:spPr>
        <p:txBody>
          <a:bodyPr>
            <a:normAutofit fontScale="92500" lnSpcReduction="20000"/>
          </a:bodyPr>
          <a:lstStyle/>
          <a:p>
            <a:r>
              <a:rPr lang="en-US" sz="2400" b="1" dirty="0">
                <a:latin typeface="Arial" panose="020B0604020202020204" pitchFamily="34" charset="0"/>
                <a:cs typeface="Arial" panose="020B0604020202020204" pitchFamily="34" charset="0"/>
              </a:rPr>
              <a:t>Independent Living Pricing ranges from </a:t>
            </a:r>
            <a:r>
              <a:rPr lang="en-US" sz="2400" b="1" dirty="0">
                <a:solidFill>
                  <a:srgbClr val="C00000"/>
                </a:solidFill>
                <a:latin typeface="Arial" panose="020B0604020202020204" pitchFamily="34" charset="0"/>
                <a:cs typeface="Arial" panose="020B0604020202020204" pitchFamily="34" charset="0"/>
              </a:rPr>
              <a:t>$3,500-$6,000 </a:t>
            </a:r>
            <a:r>
              <a:rPr lang="en-US" sz="2400" b="1" dirty="0">
                <a:latin typeface="Arial" panose="020B0604020202020204" pitchFamily="34" charset="0"/>
                <a:cs typeface="Arial" panose="020B0604020202020204" pitchFamily="34" charset="0"/>
              </a:rPr>
              <a:t>per month depending on location and size of room. This monthly rent usually includes utilities, cable, housekeeping, laundry, a range of social activities, transportation, and meals. </a:t>
            </a:r>
          </a:p>
          <a:p>
            <a:r>
              <a:rPr lang="en-US" sz="2400" b="1" dirty="0">
                <a:latin typeface="Arial" panose="020B0604020202020204" pitchFamily="34" charset="0"/>
                <a:cs typeface="Arial" panose="020B0604020202020204" pitchFamily="34" charset="0"/>
              </a:rPr>
              <a:t>Assisted Living and Alzheimer’s care pricing ranges from </a:t>
            </a:r>
            <a:r>
              <a:rPr lang="en-US" sz="2400" b="1" dirty="0">
                <a:solidFill>
                  <a:srgbClr val="C00000"/>
                </a:solidFill>
                <a:latin typeface="Arial" panose="020B0604020202020204" pitchFamily="34" charset="0"/>
                <a:cs typeface="Arial" panose="020B0604020202020204" pitchFamily="34" charset="0"/>
              </a:rPr>
              <a:t>$4,500 - $8,000 </a:t>
            </a:r>
            <a:r>
              <a:rPr lang="en-US" sz="2400" b="1" dirty="0">
                <a:latin typeface="Arial" panose="020B0604020202020204" pitchFamily="34" charset="0"/>
                <a:cs typeface="Arial" panose="020B0604020202020204" pitchFamily="34" charset="0"/>
              </a:rPr>
              <a:t>per month. This monthly rent includes all the services of an independent living community but provides assistance with activities of daily living, i.e., bathing, dressing, transferring, incontinence care and dementia care. </a:t>
            </a:r>
          </a:p>
          <a:p>
            <a:r>
              <a:rPr lang="en-US" sz="2400" b="1" dirty="0">
                <a:latin typeface="Arial" panose="020B0604020202020204" pitchFamily="34" charset="0"/>
                <a:cs typeface="Arial" panose="020B0604020202020204" pitchFamily="34" charset="0"/>
              </a:rPr>
              <a:t>As care needs increase over time, there is an added cost, or “level of care” cost increase.  </a:t>
            </a:r>
          </a:p>
          <a:p>
            <a:r>
              <a:rPr lang="en-US" sz="2400" b="1" dirty="0">
                <a:latin typeface="Arial" panose="020B0604020202020204" pitchFamily="34" charset="0"/>
                <a:cs typeface="Arial" panose="020B0604020202020204" pitchFamily="34" charset="0"/>
              </a:rPr>
              <a:t>Most of the larger communities charge a one-time non-refundable entry or community fee ranging from $1,000 to $3,000. Some charge equal to the first month’s rent. </a:t>
            </a:r>
          </a:p>
          <a:p>
            <a:r>
              <a:rPr lang="en-US" sz="2400" b="1" dirty="0">
                <a:latin typeface="Arial" panose="020B0604020202020204" pitchFamily="34" charset="0"/>
                <a:cs typeface="Arial" panose="020B0604020202020204" pitchFamily="34" charset="0"/>
              </a:rPr>
              <a:t>A typical community has an annual increase of 3-5%.</a:t>
            </a:r>
          </a:p>
          <a:p>
            <a:r>
              <a:rPr lang="en-US" sz="2400" b="1" dirty="0">
                <a:latin typeface="Arial" panose="020B0604020202020204" pitchFamily="34" charset="0"/>
                <a:cs typeface="Arial" panose="020B0604020202020204" pitchFamily="34" charset="0"/>
              </a:rPr>
              <a:t>There is a 30 or 60 day notice required if one decides to move out of a month to month community.</a:t>
            </a:r>
          </a:p>
          <a:p>
            <a:r>
              <a:rPr lang="en-US" sz="2400" b="1" dirty="0">
                <a:latin typeface="Arial" panose="020B0604020202020204" pitchFamily="34" charset="0"/>
                <a:cs typeface="Arial" panose="020B0604020202020204" pitchFamily="34" charset="0"/>
              </a:rPr>
              <a:t>A CCRC community is a contract with varying stipulations for moving out. </a:t>
            </a:r>
          </a:p>
        </p:txBody>
      </p:sp>
    </p:spTree>
    <p:extLst>
      <p:ext uri="{BB962C8B-B14F-4D97-AF65-F5344CB8AC3E}">
        <p14:creationId xmlns:p14="http://schemas.microsoft.com/office/powerpoint/2010/main" val="124773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sz="2000" b="1" dirty="0">
                <a:solidFill>
                  <a:prstClr val="black"/>
                </a:solidFill>
                <a:latin typeface="Arial" panose="020B0604020202020204" pitchFamily="34" charset="0"/>
                <a:cs typeface="Arial" panose="020B0604020202020204" pitchFamily="34" charset="0"/>
              </a:rPr>
              <a:t>COMPARATIVE COST ANALYSIS</a:t>
            </a:r>
            <a:br>
              <a:rPr lang="en-US" sz="2000" b="1" dirty="0">
                <a:solidFill>
                  <a:prstClr val="black"/>
                </a:solidFill>
                <a:latin typeface="Arial" panose="020B0604020202020204" pitchFamily="34" charset="0"/>
                <a:cs typeface="Arial" panose="020B0604020202020204" pitchFamily="34" charset="0"/>
              </a:rPr>
            </a:br>
            <a:r>
              <a:rPr lang="en-US" sz="2000" b="1" dirty="0">
                <a:solidFill>
                  <a:prstClr val="black"/>
                </a:solidFill>
                <a:latin typeface="Arial" panose="020B0604020202020204" pitchFamily="34" charset="0"/>
                <a:cs typeface="Arial" panose="020B0604020202020204" pitchFamily="34" charset="0"/>
              </a:rPr>
              <a:t>CURRENT LIVING EXPENSES VS SENIOR LIVING COMMUNITY</a:t>
            </a:r>
            <a:endParaRPr lang="en-US" dirty="0"/>
          </a:p>
        </p:txBody>
      </p:sp>
      <p:pic>
        <p:nvPicPr>
          <p:cNvPr id="5" name="Content Placeholder 4"/>
          <p:cNvPicPr>
            <a:picLocks noGrp="1" noChangeAspect="1"/>
          </p:cNvPicPr>
          <p:nvPr>
            <p:ph idx="1"/>
          </p:nvPr>
        </p:nvPicPr>
        <p:blipFill>
          <a:blip r:embed="rId2"/>
          <a:stretch>
            <a:fillRect/>
          </a:stretch>
        </p:blipFill>
        <p:spPr>
          <a:xfrm>
            <a:off x="2357122" y="945077"/>
            <a:ext cx="6628615" cy="6247933"/>
          </a:xfrm>
          <a:prstGeom prst="rect">
            <a:avLst/>
          </a:prstGeom>
        </p:spPr>
      </p:pic>
      <p:sp>
        <p:nvSpPr>
          <p:cNvPr id="3" name="TextBox 2">
            <a:extLst>
              <a:ext uri="{FF2B5EF4-FFF2-40B4-BE49-F238E27FC236}">
                <a16:creationId xmlns:a16="http://schemas.microsoft.com/office/drawing/2014/main" id="{468E7AFC-DF9C-B9C2-2C61-AD60AB53C0D1}"/>
              </a:ext>
            </a:extLst>
          </p:cNvPr>
          <p:cNvSpPr txBox="1"/>
          <p:nvPr/>
        </p:nvSpPr>
        <p:spPr>
          <a:xfrm>
            <a:off x="8489654" y="5251203"/>
            <a:ext cx="2966723" cy="1323439"/>
          </a:xfrm>
          <a:prstGeom prst="rect">
            <a:avLst/>
          </a:prstGeom>
          <a:noFill/>
        </p:spPr>
        <p:txBody>
          <a:bodyPr wrap="square" rtlCol="0">
            <a:spAutoFit/>
          </a:bodyPr>
          <a:lstStyle/>
          <a:p>
            <a:r>
              <a:rPr lang="en-US" sz="1600" b="1" dirty="0"/>
              <a:t>You will have your other monthly costs:</a:t>
            </a:r>
          </a:p>
          <a:p>
            <a:r>
              <a:rPr lang="en-US" sz="1600" b="1" dirty="0"/>
              <a:t>Health insurance, medical and RX’s; cell phone, auto, travel, etc. </a:t>
            </a:r>
          </a:p>
        </p:txBody>
      </p:sp>
    </p:spTree>
    <p:extLst>
      <p:ext uri="{BB962C8B-B14F-4D97-AF65-F5344CB8AC3E}">
        <p14:creationId xmlns:p14="http://schemas.microsoft.com/office/powerpoint/2010/main" val="377064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355981"/>
            <a:ext cx="10805160" cy="988187"/>
          </a:xfrm>
        </p:spPr>
        <p:txBody>
          <a:bodyPr anchor="t">
            <a:normAutofit/>
          </a:bodyPr>
          <a:lstStyle/>
          <a:p>
            <a:r>
              <a:rPr lang="en-US" sz="2800" b="1" dirty="0">
                <a:latin typeface="Arial" panose="020B0604020202020204" pitchFamily="34" charset="0"/>
                <a:cs typeface="Arial" panose="020B0604020202020204" pitchFamily="34" charset="0"/>
              </a:rPr>
              <a:t>WAYS TO PAY FOR ELDER CARE SERVICES</a:t>
            </a:r>
          </a:p>
        </p:txBody>
      </p:sp>
      <p:sp>
        <p:nvSpPr>
          <p:cNvPr id="3" name="Content Placeholder 2"/>
          <p:cNvSpPr>
            <a:spLocks noGrp="1"/>
          </p:cNvSpPr>
          <p:nvPr>
            <p:ph idx="4294967295"/>
          </p:nvPr>
        </p:nvSpPr>
        <p:spPr>
          <a:xfrm>
            <a:off x="254976" y="844062"/>
            <a:ext cx="11388383" cy="6814038"/>
          </a:xfrm>
        </p:spPr>
        <p:txBody>
          <a:bodyPr>
            <a:normAutofit fontScale="25000" lnSpcReduction="20000"/>
          </a:bodyPr>
          <a:lstStyle/>
          <a:p>
            <a:r>
              <a:rPr lang="en-US" sz="9600" b="1" dirty="0">
                <a:latin typeface="Arial" panose="020B0604020202020204" pitchFamily="34" charset="0"/>
                <a:cs typeface="Arial" panose="020B0604020202020204" pitchFamily="34" charset="0"/>
              </a:rPr>
              <a:t>Privately paying </a:t>
            </a:r>
            <a:r>
              <a:rPr lang="en-US" sz="9600" dirty="0">
                <a:latin typeface="Arial" panose="020B0604020202020204" pitchFamily="34" charset="0"/>
                <a:cs typeface="Arial" panose="020B0604020202020204" pitchFamily="34" charset="0"/>
              </a:rPr>
              <a:t>for long-term care means paying for care out of your own income, investments, savings and assets.</a:t>
            </a:r>
          </a:p>
          <a:p>
            <a:pPr marL="0" indent="0">
              <a:buNone/>
            </a:pPr>
            <a:r>
              <a:rPr lang="en-US" sz="9600" dirty="0">
                <a:latin typeface="Arial" panose="020B0604020202020204" pitchFamily="34" charset="0"/>
                <a:cs typeface="Arial" panose="020B0604020202020204" pitchFamily="34" charset="0"/>
              </a:rPr>
              <a:t>• </a:t>
            </a:r>
            <a:r>
              <a:rPr lang="en-US" sz="9600" b="1" dirty="0">
                <a:latin typeface="Arial" panose="020B0604020202020204" pitchFamily="34" charset="0"/>
                <a:cs typeface="Arial" panose="020B0604020202020204" pitchFamily="34" charset="0"/>
              </a:rPr>
              <a:t>Long-term care insurance </a:t>
            </a:r>
            <a:r>
              <a:rPr lang="en-US" sz="9600" dirty="0">
                <a:latin typeface="Arial" panose="020B0604020202020204" pitchFamily="34" charset="0"/>
                <a:cs typeface="Arial" panose="020B0604020202020204" pitchFamily="34" charset="0"/>
              </a:rPr>
              <a:t>will pay for in-home care, assisted living and nursing home care. This is the most appropriate and needed form of insurance protection available today, best purchased when you are young and healthy. Will require needing assistance with two ADL’s. </a:t>
            </a:r>
          </a:p>
          <a:p>
            <a:pPr marL="0" indent="0">
              <a:buNone/>
            </a:pPr>
            <a:r>
              <a:rPr lang="en-US" sz="9600" dirty="0">
                <a:latin typeface="Arial" panose="020B0604020202020204" pitchFamily="34" charset="0"/>
                <a:cs typeface="Arial" panose="020B0604020202020204" pitchFamily="34" charset="0"/>
              </a:rPr>
              <a:t>• </a:t>
            </a:r>
            <a:r>
              <a:rPr lang="en-US" sz="9600" b="1" dirty="0">
                <a:latin typeface="Arial" panose="020B0604020202020204" pitchFamily="34" charset="0"/>
                <a:cs typeface="Arial" panose="020B0604020202020204" pitchFamily="34" charset="0"/>
              </a:rPr>
              <a:t>Reverse mortgages </a:t>
            </a:r>
            <a:r>
              <a:rPr lang="en-US" sz="9600" dirty="0">
                <a:latin typeface="Arial" panose="020B0604020202020204" pitchFamily="34" charset="0"/>
                <a:cs typeface="Arial" panose="020B0604020202020204" pitchFamily="34" charset="0"/>
              </a:rPr>
              <a:t>(home equity conversion mortgages) have become an accepted way of paying for many different expenses, including the cost of long-term care if one wants to </a:t>
            </a:r>
            <a:r>
              <a:rPr lang="en-US" sz="9600" i="1" dirty="0">
                <a:latin typeface="Arial" panose="020B0604020202020204" pitchFamily="34" charset="0"/>
                <a:cs typeface="Arial" panose="020B0604020202020204" pitchFamily="34" charset="0"/>
              </a:rPr>
              <a:t>stay in their own home</a:t>
            </a:r>
            <a:r>
              <a:rPr lang="en-US" sz="9600" dirty="0">
                <a:latin typeface="Arial" panose="020B0604020202020204" pitchFamily="34" charset="0"/>
                <a:cs typeface="Arial" panose="020B0604020202020204" pitchFamily="34" charset="0"/>
              </a:rPr>
              <a:t>. A reverse mortgage can pay for in-home care, home repair, home modification and other needs.</a:t>
            </a:r>
          </a:p>
          <a:p>
            <a:pPr marL="0" indent="0">
              <a:buNone/>
            </a:pPr>
            <a:r>
              <a:rPr lang="en-US" sz="9600" dirty="0">
                <a:latin typeface="Arial" panose="020B0604020202020204" pitchFamily="34" charset="0"/>
                <a:cs typeface="Arial" panose="020B0604020202020204" pitchFamily="34" charset="0"/>
              </a:rPr>
              <a:t>• </a:t>
            </a:r>
            <a:r>
              <a:rPr lang="en-US" sz="9600" b="1" dirty="0">
                <a:latin typeface="Arial" panose="020B0604020202020204" pitchFamily="34" charset="0"/>
                <a:cs typeface="Arial" panose="020B0604020202020204" pitchFamily="34" charset="0"/>
              </a:rPr>
              <a:t>Government assistance </a:t>
            </a:r>
            <a:r>
              <a:rPr lang="en-US" sz="9600" dirty="0">
                <a:latin typeface="Arial" panose="020B0604020202020204" pitchFamily="34" charset="0"/>
                <a:cs typeface="Arial" panose="020B0604020202020204" pitchFamily="34" charset="0"/>
              </a:rPr>
              <a:t>should be a last resort when considering how to pay for long-term care. This type of assistance refers to relying on the </a:t>
            </a:r>
            <a:r>
              <a:rPr lang="en-US" sz="9600" dirty="0" err="1">
                <a:latin typeface="Arial" panose="020B0604020202020204" pitchFamily="34" charset="0"/>
                <a:cs typeface="Arial" panose="020B0604020202020204" pitchFamily="34" charset="0"/>
              </a:rPr>
              <a:t>Medi-cal</a:t>
            </a:r>
            <a:r>
              <a:rPr lang="en-US" sz="9600" dirty="0">
                <a:latin typeface="Arial" panose="020B0604020202020204" pitchFamily="34" charset="0"/>
                <a:cs typeface="Arial" panose="020B0604020202020204" pitchFamily="34" charset="0"/>
              </a:rPr>
              <a:t> system. Medi-</a:t>
            </a:r>
            <a:r>
              <a:rPr lang="en-US" sz="9600" dirty="0" err="1">
                <a:latin typeface="Arial" panose="020B0604020202020204" pitchFamily="34" charset="0"/>
                <a:cs typeface="Arial" panose="020B0604020202020204" pitchFamily="34" charset="0"/>
              </a:rPr>
              <a:t>cal</a:t>
            </a:r>
            <a:r>
              <a:rPr lang="en-US" sz="9600" dirty="0">
                <a:latin typeface="Arial" panose="020B0604020202020204" pitchFamily="34" charset="0"/>
                <a:cs typeface="Arial" panose="020B0604020202020204" pitchFamily="34" charset="0"/>
              </a:rPr>
              <a:t> will pay for some nursing care for seniors who cannot afford to pay for care themselves; however, however only after you’ve exhausted your savings. Once qualified for Medi-</a:t>
            </a:r>
            <a:r>
              <a:rPr lang="en-US" sz="9600" dirty="0" err="1">
                <a:latin typeface="Arial" panose="020B0604020202020204" pitchFamily="34" charset="0"/>
                <a:cs typeface="Arial" panose="020B0604020202020204" pitchFamily="34" charset="0"/>
              </a:rPr>
              <a:t>cal</a:t>
            </a:r>
            <a:r>
              <a:rPr lang="en-US" sz="9600" dirty="0">
                <a:latin typeface="Arial" panose="020B0604020202020204" pitchFamily="34" charset="0"/>
                <a:cs typeface="Arial" panose="020B0604020202020204" pitchFamily="34" charset="0"/>
              </a:rPr>
              <a:t>, it can only be used for care in a Medi-</a:t>
            </a:r>
            <a:r>
              <a:rPr lang="en-US" sz="9600" dirty="0" err="1">
                <a:latin typeface="Arial" panose="020B0604020202020204" pitchFamily="34" charset="0"/>
                <a:cs typeface="Arial" panose="020B0604020202020204" pitchFamily="34" charset="0"/>
              </a:rPr>
              <a:t>cal</a:t>
            </a:r>
            <a:r>
              <a:rPr lang="en-US" sz="9600" dirty="0">
                <a:latin typeface="Arial" panose="020B0604020202020204" pitchFamily="34" charset="0"/>
                <a:cs typeface="Arial" panose="020B0604020202020204" pitchFamily="34" charset="0"/>
              </a:rPr>
              <a:t> certified skilled nursing facility. </a:t>
            </a:r>
          </a:p>
          <a:p>
            <a:pPr marL="0" indent="0">
              <a:buNone/>
            </a:pPr>
            <a:r>
              <a:rPr lang="en-US" sz="9600" dirty="0">
                <a:latin typeface="Arial" panose="020B0604020202020204" pitchFamily="34" charset="0"/>
                <a:cs typeface="Arial" panose="020B0604020202020204" pitchFamily="34" charset="0"/>
              </a:rPr>
              <a:t>• </a:t>
            </a:r>
            <a:r>
              <a:rPr lang="en-US" sz="9600" b="1" dirty="0">
                <a:latin typeface="Arial" panose="020B0604020202020204" pitchFamily="34" charset="0"/>
                <a:cs typeface="Arial" panose="020B0604020202020204" pitchFamily="34" charset="0"/>
              </a:rPr>
              <a:t>VA Aid and Attendance Pension Benefit</a:t>
            </a:r>
            <a:r>
              <a:rPr lang="en-US" sz="9600" dirty="0">
                <a:latin typeface="Arial" panose="020B0604020202020204" pitchFamily="34" charset="0"/>
                <a:cs typeface="Arial" panose="020B0604020202020204" pitchFamily="34" charset="0"/>
              </a:rPr>
              <a:t>: The Veterans Administration has established a pension program in which your purchase of personal care and attendant home services may be paid for through your acquired pension. If you are a veteran or the surviving spouse of a veteran and meet guidelines, you might be eligible for VA's non-service connected disability pension.</a:t>
            </a:r>
          </a:p>
          <a:p>
            <a:pPr marL="0" indent="0">
              <a:buNone/>
            </a:pPr>
            <a:r>
              <a:rPr lang="en-US" sz="96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874453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latin typeface="Arial" panose="020B0604020202020204" pitchFamily="34" charset="0"/>
                <a:cs typeface="Arial" panose="020B0604020202020204" pitchFamily="34" charset="0"/>
              </a:rPr>
              <a:t>   IS IT RIGHT FOR YOU OR A 					LOVED ONE?</a:t>
            </a:r>
          </a:p>
        </p:txBody>
      </p:sp>
      <p:sp>
        <p:nvSpPr>
          <p:cNvPr id="3" name="Content Placeholder 2"/>
          <p:cNvSpPr>
            <a:spLocks noGrp="1"/>
          </p:cNvSpPr>
          <p:nvPr>
            <p:ph idx="1"/>
          </p:nvPr>
        </p:nvSpPr>
        <p:spPr>
          <a:xfrm>
            <a:off x="838200" y="1565031"/>
            <a:ext cx="10451123" cy="5099538"/>
          </a:xfrm>
        </p:spPr>
        <p:txBody>
          <a:bodyPr>
            <a:noAutofit/>
          </a:bodyPr>
          <a:lstStyle/>
          <a:p>
            <a:pPr marL="0" indent="0">
              <a:buNone/>
            </a:pPr>
            <a:r>
              <a:rPr lang="en-US" sz="2400" b="1" dirty="0">
                <a:latin typeface="Arial" panose="020B0604020202020204" pitchFamily="34" charset="0"/>
                <a:cs typeface="Arial" panose="020B0604020202020204" pitchFamily="34" charset="0"/>
              </a:rPr>
              <a:t>If you answer yes to any of the following questions, it may be time to consider alternative living arrangements.</a:t>
            </a:r>
          </a:p>
          <a:p>
            <a:r>
              <a:rPr lang="en-US" sz="2400" b="1" dirty="0">
                <a:latin typeface="Arial" panose="020B0604020202020204" pitchFamily="34" charset="0"/>
                <a:cs typeface="Arial" panose="020B0604020202020204" pitchFamily="34" charset="0"/>
              </a:rPr>
              <a:t>Been hospitalized more than once in the last year?</a:t>
            </a:r>
          </a:p>
          <a:p>
            <a:r>
              <a:rPr lang="en-US" sz="2400" b="1" dirty="0">
                <a:latin typeface="Arial" panose="020B0604020202020204" pitchFamily="34" charset="0"/>
                <a:cs typeface="Arial" panose="020B0604020202020204" pitchFamily="34" charset="0"/>
              </a:rPr>
              <a:t>Had any accidents or falls in the home in the last 6 months?</a:t>
            </a:r>
          </a:p>
          <a:p>
            <a:r>
              <a:rPr lang="en-US" sz="2400" b="1" dirty="0">
                <a:latin typeface="Arial" panose="020B0604020202020204" pitchFamily="34" charset="0"/>
                <a:cs typeface="Arial" panose="020B0604020202020204" pitchFamily="34" charset="0"/>
              </a:rPr>
              <a:t>Feeling uncomfortable with driving skills?</a:t>
            </a:r>
          </a:p>
          <a:p>
            <a:r>
              <a:rPr lang="en-US" sz="2400" b="1" dirty="0">
                <a:latin typeface="Arial" panose="020B0604020202020204" pitchFamily="34" charset="0"/>
                <a:cs typeface="Arial" panose="020B0604020202020204" pitchFamily="34" charset="0"/>
              </a:rPr>
              <a:t>Hesitant to shower or bathe on your own?</a:t>
            </a:r>
          </a:p>
          <a:p>
            <a:r>
              <a:rPr lang="en-US" sz="2400" b="1" dirty="0">
                <a:latin typeface="Arial" panose="020B0604020202020204" pitchFamily="34" charset="0"/>
                <a:cs typeface="Arial" panose="020B0604020202020204" pitchFamily="34" charset="0"/>
              </a:rPr>
              <a:t>Is your current medication regime confusing?</a:t>
            </a:r>
          </a:p>
          <a:p>
            <a:r>
              <a:rPr lang="en-US" sz="2400" b="1" dirty="0">
                <a:latin typeface="Arial" panose="020B0604020202020204" pitchFamily="34" charset="0"/>
                <a:cs typeface="Arial" panose="020B0604020202020204" pitchFamily="34" charset="0"/>
              </a:rPr>
              <a:t>Is daily housing maintenance becoming difficult?</a:t>
            </a:r>
          </a:p>
          <a:p>
            <a:r>
              <a:rPr lang="en-US" sz="2400" b="1" dirty="0">
                <a:latin typeface="Arial" panose="020B0604020202020204" pitchFamily="34" charset="0"/>
                <a:cs typeface="Arial" panose="020B0604020202020204" pitchFamily="34" charset="0"/>
              </a:rPr>
              <a:t>Are you experiencing loneliness or depression?</a:t>
            </a:r>
          </a:p>
          <a:p>
            <a:r>
              <a:rPr lang="en-US" sz="2400" b="1" dirty="0">
                <a:latin typeface="Arial" panose="020B0604020202020204" pitchFamily="34" charset="0"/>
                <a:cs typeface="Arial" panose="020B0604020202020204" pitchFamily="34" charset="0"/>
              </a:rPr>
              <a:t>Is your family worried about you? </a:t>
            </a:r>
          </a:p>
          <a:p>
            <a:pPr marL="0" indent="0">
              <a:buNone/>
            </a:pPr>
            <a:r>
              <a:rPr lang="en-US" sz="2400" b="1" dirty="0">
                <a:latin typeface="Arial" panose="020B0604020202020204" pitchFamily="34" charset="0"/>
                <a:cs typeface="Arial" panose="020B0604020202020204" pitchFamily="34" charset="0"/>
              </a:rPr>
              <a:t>If any of these questions apply, we encourage you to explore your options to ensure a more comfortable and worry free environment. </a:t>
            </a:r>
          </a:p>
        </p:txBody>
      </p:sp>
    </p:spTree>
    <p:extLst>
      <p:ext uri="{BB962C8B-B14F-4D97-AF65-F5344CB8AC3E}">
        <p14:creationId xmlns:p14="http://schemas.microsoft.com/office/powerpoint/2010/main" val="28166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74650"/>
            <a:ext cx="10833100" cy="2094230"/>
          </a:xfrm>
        </p:spPr>
        <p:txBody>
          <a:bodyPr>
            <a:normAutofit fontScale="90000"/>
          </a:bodyPr>
          <a:lstStyle/>
          <a:p>
            <a:pPr>
              <a:lnSpc>
                <a:spcPct val="100000"/>
              </a:lnSpc>
            </a:pP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t>
            </a:r>
            <a:br>
              <a:rPr lang="en-US" sz="36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ADVANTAGES OF SENIOR LIVING COMMUNITIES</a:t>
            </a:r>
            <a:br>
              <a:rPr lang="en-US" sz="2000" b="1" dirty="0">
                <a:solidFill>
                  <a:srgbClr val="C00000"/>
                </a:solidFill>
                <a:latin typeface="Arial" panose="020B0604020202020204" pitchFamily="34" charset="0"/>
                <a:cs typeface="Arial" panose="020B0604020202020204" pitchFamily="34" charset="0"/>
              </a:rPr>
            </a:br>
            <a:br>
              <a:rPr lang="en-US" sz="2000" b="1" dirty="0">
                <a:solidFill>
                  <a:srgbClr val="C00000"/>
                </a:solidFill>
                <a:latin typeface="Arial" panose="020B0604020202020204" pitchFamily="34" charset="0"/>
                <a:cs typeface="Arial" panose="020B0604020202020204" pitchFamily="34" charset="0"/>
              </a:rPr>
            </a:br>
            <a:br>
              <a:rPr lang="en-US" sz="2000" b="1" dirty="0">
                <a:solidFill>
                  <a:srgbClr val="C00000"/>
                </a:solidFill>
                <a:latin typeface="Arial" panose="020B0604020202020204" pitchFamily="34" charset="0"/>
                <a:cs typeface="Arial" panose="020B0604020202020204" pitchFamily="34" charset="0"/>
              </a:rPr>
            </a:br>
            <a:r>
              <a:rPr lang="en-US" sz="2200" b="1" dirty="0">
                <a:solidFill>
                  <a:srgbClr val="C00000"/>
                </a:solidFill>
                <a:latin typeface="Arial" panose="020B0604020202020204" pitchFamily="34" charset="0"/>
                <a:cs typeface="Arial" panose="020B0604020202020204" pitchFamily="34" charset="0"/>
              </a:rPr>
              <a:t>Social Interaction </a:t>
            </a:r>
            <a:r>
              <a:rPr lang="en-US" sz="2200" b="1" dirty="0">
                <a:latin typeface="Arial" panose="020B0604020202020204" pitchFamily="34" charset="0"/>
                <a:cs typeface="Arial" panose="020B0604020202020204" pitchFamily="34" charset="0"/>
              </a:rPr>
              <a:t>– one of the biggest contributors to poor senior health is social isolation which has a detrimental effect on overall health. Variety of activities, lectures and outings offered to keep residents engaged.</a:t>
            </a:r>
            <a:br>
              <a:rPr lang="en-US" sz="2200" b="1" dirty="0">
                <a:latin typeface="Arial" panose="020B0604020202020204" pitchFamily="34" charset="0"/>
                <a:cs typeface="Arial" panose="020B0604020202020204" pitchFamily="34" charset="0"/>
              </a:rPr>
            </a:br>
            <a:r>
              <a:rPr lang="en-US" sz="2200" b="1" dirty="0">
                <a:solidFill>
                  <a:srgbClr val="C00000"/>
                </a:solidFill>
                <a:latin typeface="Arial" panose="020B0604020202020204" pitchFamily="34" charset="0"/>
                <a:cs typeface="Arial" panose="020B0604020202020204" pitchFamily="34" charset="0"/>
              </a:rPr>
              <a:t>Driving</a:t>
            </a:r>
            <a:r>
              <a:rPr lang="en-US" sz="2200" b="1" dirty="0">
                <a:latin typeface="Arial" panose="020B0604020202020204" pitchFamily="34" charset="0"/>
                <a:cs typeface="Arial" panose="020B0604020202020204" pitchFamily="34" charset="0"/>
              </a:rPr>
              <a:t> - An end to stressful driving; transportation provided to social activities, errands and Doctor’s appt’s.</a:t>
            </a:r>
            <a:br>
              <a:rPr lang="en-US" sz="2200" b="1" dirty="0">
                <a:latin typeface="Arial" panose="020B0604020202020204" pitchFamily="34" charset="0"/>
                <a:cs typeface="Arial" panose="020B0604020202020204" pitchFamily="34" charset="0"/>
              </a:rPr>
            </a:br>
            <a:r>
              <a:rPr lang="en-US" sz="2200" b="1" dirty="0">
                <a:solidFill>
                  <a:srgbClr val="C00000"/>
                </a:solidFill>
                <a:latin typeface="Arial" panose="020B0604020202020204" pitchFamily="34" charset="0"/>
                <a:cs typeface="Arial" panose="020B0604020202020204" pitchFamily="34" charset="0"/>
              </a:rPr>
              <a:t>Nutrition </a:t>
            </a:r>
            <a:r>
              <a:rPr lang="en-US" sz="2200" b="1" dirty="0">
                <a:latin typeface="Arial" panose="020B0604020202020204" pitchFamily="34" charset="0"/>
                <a:cs typeface="Arial" panose="020B0604020202020204" pitchFamily="34" charset="0"/>
              </a:rPr>
              <a:t>- no grocery shopping or meal prep, alternative meals offered in dining room, better health from three square meals a day</a:t>
            </a:r>
            <a:br>
              <a:rPr lang="en-US" sz="2200" b="1" dirty="0">
                <a:latin typeface="Arial" panose="020B0604020202020204" pitchFamily="34" charset="0"/>
                <a:cs typeface="Arial" panose="020B0604020202020204" pitchFamily="34" charset="0"/>
              </a:rPr>
            </a:br>
            <a:r>
              <a:rPr lang="en-US" sz="2200" b="1" dirty="0">
                <a:solidFill>
                  <a:srgbClr val="C00000"/>
                </a:solidFill>
                <a:latin typeface="Arial" panose="020B0604020202020204" pitchFamily="34" charset="0"/>
                <a:cs typeface="Arial" panose="020B0604020202020204" pitchFamily="34" charset="0"/>
              </a:rPr>
              <a:t>Housekeeping </a:t>
            </a:r>
            <a:r>
              <a:rPr lang="en-US" sz="2200" b="1" dirty="0">
                <a:latin typeface="Arial" panose="020B0604020202020204" pitchFamily="34" charset="0"/>
                <a:cs typeface="Arial" panose="020B0604020202020204" pitchFamily="34" charset="0"/>
              </a:rPr>
              <a:t>- Linen and laundry services provided as well as weekly room cleaning</a:t>
            </a:r>
            <a:br>
              <a:rPr lang="en-US" sz="2200" b="1" dirty="0">
                <a:latin typeface="Arial" panose="020B0604020202020204" pitchFamily="34" charset="0"/>
                <a:cs typeface="Arial" panose="020B0604020202020204" pitchFamily="34" charset="0"/>
              </a:rPr>
            </a:br>
            <a:r>
              <a:rPr lang="en-US" sz="2200" b="1" dirty="0">
                <a:solidFill>
                  <a:srgbClr val="C00000"/>
                </a:solidFill>
                <a:latin typeface="Arial" panose="020B0604020202020204" pitchFamily="34" charset="0"/>
                <a:cs typeface="Arial" panose="020B0604020202020204" pitchFamily="34" charset="0"/>
              </a:rPr>
              <a:t>Emergency Assistance </a:t>
            </a:r>
            <a:r>
              <a:rPr lang="en-US" sz="2200" b="1" dirty="0">
                <a:latin typeface="Arial" panose="020B0604020202020204" pitchFamily="34" charset="0"/>
                <a:cs typeface="Arial" panose="020B0604020202020204" pitchFamily="34" charset="0"/>
              </a:rPr>
              <a:t>- 24 hr. call systems in apartment and daily check-ins</a:t>
            </a:r>
            <a:br>
              <a:rPr lang="en-US" sz="2200" b="1" dirty="0">
                <a:latin typeface="Arial" panose="020B0604020202020204" pitchFamily="34" charset="0"/>
                <a:cs typeface="Arial" panose="020B0604020202020204" pitchFamily="34" charset="0"/>
              </a:rPr>
            </a:br>
            <a:r>
              <a:rPr lang="en-US" sz="2200" b="1" dirty="0">
                <a:solidFill>
                  <a:srgbClr val="C00000"/>
                </a:solidFill>
                <a:latin typeface="Arial" panose="020B0604020202020204" pitchFamily="34" charset="0"/>
                <a:cs typeface="Arial" panose="020B0604020202020204" pitchFamily="34" charset="0"/>
              </a:rPr>
              <a:t>Exercise </a:t>
            </a:r>
            <a:r>
              <a:rPr lang="en-US" sz="2200" b="1" dirty="0">
                <a:latin typeface="Arial" panose="020B0604020202020204" pitchFamily="34" charset="0"/>
                <a:cs typeface="Arial" panose="020B0604020202020204" pitchFamily="34" charset="0"/>
              </a:rPr>
              <a:t>- Programs and fitness centers offered to maximize mobility, strength and overall health</a:t>
            </a:r>
            <a:br>
              <a:rPr lang="en-US" sz="2200" b="1" dirty="0">
                <a:latin typeface="Arial" panose="020B0604020202020204" pitchFamily="34" charset="0"/>
                <a:cs typeface="Arial" panose="020B0604020202020204" pitchFamily="34" charset="0"/>
              </a:rPr>
            </a:br>
            <a:r>
              <a:rPr lang="en-US" sz="2200" b="1" dirty="0">
                <a:solidFill>
                  <a:srgbClr val="C00000"/>
                </a:solidFill>
                <a:latin typeface="Arial" panose="020B0604020202020204" pitchFamily="34" charset="0"/>
                <a:cs typeface="Arial" panose="020B0604020202020204" pitchFamily="34" charset="0"/>
              </a:rPr>
              <a:t>Medication </a:t>
            </a:r>
            <a:r>
              <a:rPr lang="en-US" sz="2200" b="1" dirty="0">
                <a:latin typeface="Arial" panose="020B0604020202020204" pitchFamily="34" charset="0"/>
                <a:cs typeface="Arial" panose="020B0604020202020204" pitchFamily="34" charset="0"/>
              </a:rPr>
              <a:t>- Assistance provided in making sure residents are taking correct meds and dosages</a:t>
            </a:r>
            <a:br>
              <a:rPr lang="en-US" sz="2200" b="1" dirty="0">
                <a:latin typeface="Arial" panose="020B0604020202020204" pitchFamily="34" charset="0"/>
                <a:cs typeface="Arial" panose="020B0604020202020204" pitchFamily="34" charset="0"/>
              </a:rPr>
            </a:br>
            <a:r>
              <a:rPr lang="en-US" sz="2200" b="1" dirty="0">
                <a:solidFill>
                  <a:srgbClr val="C00000"/>
                </a:solidFill>
                <a:latin typeface="Arial" panose="020B0604020202020204" pitchFamily="34" charset="0"/>
                <a:cs typeface="Arial" panose="020B0604020202020204" pitchFamily="34" charset="0"/>
              </a:rPr>
              <a:t>Improved family relationships </a:t>
            </a:r>
            <a:r>
              <a:rPr lang="en-US" sz="2200" b="1" dirty="0">
                <a:latin typeface="Arial" panose="020B0604020202020204" pitchFamily="34" charset="0"/>
                <a:cs typeface="Arial" panose="020B0604020202020204" pitchFamily="34" charset="0"/>
              </a:rPr>
              <a:t>- instead of worry and care giving – quality visits with loved ones</a:t>
            </a:r>
            <a:br>
              <a:rPr lang="en-US" sz="2200" b="1" dirty="0">
                <a:latin typeface="Arial" panose="020B0604020202020204" pitchFamily="34" charset="0"/>
                <a:cs typeface="Arial" panose="020B0604020202020204" pitchFamily="34" charset="0"/>
              </a:rPr>
            </a:br>
            <a:br>
              <a:rPr lang="en-US" sz="2200" b="1" dirty="0">
                <a:latin typeface="Arial" panose="020B0604020202020204" pitchFamily="34" charset="0"/>
                <a:cs typeface="Arial" panose="020B0604020202020204" pitchFamily="34" charset="0"/>
              </a:rPr>
            </a:br>
            <a:br>
              <a:rPr lang="en-US" sz="2200" b="1" dirty="0">
                <a:latin typeface="Arial" panose="020B0604020202020204" pitchFamily="34" charset="0"/>
                <a:cs typeface="Arial" panose="020B0604020202020204" pitchFamily="34" charset="0"/>
              </a:rPr>
            </a:br>
            <a:br>
              <a:rPr lang="en-US" sz="22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05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7969C5-C567-475C-864E-5561DAA5506A}"/>
              </a:ext>
            </a:extLst>
          </p:cNvPr>
          <p:cNvSpPr>
            <a:spLocks noGrp="1"/>
          </p:cNvSpPr>
          <p:nvPr>
            <p:ph type="ctrTitle"/>
          </p:nvPr>
        </p:nvSpPr>
        <p:spPr>
          <a:xfrm>
            <a:off x="1524000" y="1122363"/>
            <a:ext cx="9144000" cy="1066922"/>
          </a:xfrm>
        </p:spPr>
        <p:txBody>
          <a:bodyPr anchor="t">
            <a:normAutofit fontScale="90000"/>
          </a:bodyPr>
          <a:lstStyle/>
          <a:p>
            <a:pPr algn="l"/>
            <a:r>
              <a:rPr lang="en-US" sz="2700" b="1" dirty="0">
                <a:latin typeface="Arial" panose="020B0604020202020204" pitchFamily="34" charset="0"/>
                <a:cs typeface="Arial" panose="020B0604020202020204" pitchFamily="34" charset="0"/>
              </a:rPr>
              <a:t>TIPS FOR GUIDING A LOVED IN THE TRANSITION TO 				SENIOR LIVING</a:t>
            </a:r>
            <a:br>
              <a:rPr lang="en-US" sz="2700" b="1" dirty="0">
                <a:latin typeface="Arial" panose="020B0604020202020204" pitchFamily="34" charset="0"/>
                <a:cs typeface="Arial" panose="020B0604020202020204" pitchFamily="34" charset="0"/>
              </a:rPr>
            </a:br>
            <a:br>
              <a:rPr lang="en-US" sz="2700" b="1" dirty="0">
                <a:latin typeface="Arial" panose="020B0604020202020204" pitchFamily="34" charset="0"/>
                <a:cs typeface="Arial" panose="020B0604020202020204" pitchFamily="34" charset="0"/>
              </a:rPr>
            </a:br>
            <a:br>
              <a:rPr lang="en-US" sz="27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Plan a time for a well-informed discussion to address emotional and practical issues and how a move will elevate their lifestyle.</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a:t>
            </a:r>
            <a:br>
              <a:rPr lang="en-US" sz="2200" b="1" dirty="0">
                <a:latin typeface="Arial" panose="020B0604020202020204" pitchFamily="34" charset="0"/>
                <a:cs typeface="Arial" panose="020B0604020202020204" pitchFamily="34" charset="0"/>
              </a:rPr>
            </a:br>
            <a:r>
              <a:rPr lang="en-US" sz="2200" b="1" dirty="0">
                <a:solidFill>
                  <a:srgbClr val="C00000"/>
                </a:solidFill>
                <a:latin typeface="Arial" panose="020B0604020202020204" pitchFamily="34" charset="0"/>
                <a:cs typeface="Arial" panose="020B0604020202020204" pitchFamily="34" charset="0"/>
              </a:rPr>
              <a:t>Focus on the benefits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Premium accommodations, amenities and services</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Private suites with personalized care plan</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Activities to engage mind, body and spirit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Opportunities to build meaningful connections</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Enjoy chef prepared food on your schedule</a:t>
            </a:r>
            <a:br>
              <a:rPr lang="en-US" sz="2200" b="1" dirty="0">
                <a:latin typeface="Arial" panose="020B0604020202020204" pitchFamily="34" charset="0"/>
                <a:cs typeface="Arial" panose="020B0604020202020204" pitchFamily="34" charset="0"/>
              </a:rPr>
            </a:br>
            <a:br>
              <a:rPr lang="en-US" sz="2200" b="1" dirty="0">
                <a:latin typeface="Arial" panose="020B0604020202020204" pitchFamily="34" charset="0"/>
                <a:cs typeface="Arial" panose="020B0604020202020204" pitchFamily="34" charset="0"/>
              </a:rPr>
            </a:br>
            <a:r>
              <a:rPr lang="en-US" sz="2200" b="1" dirty="0">
                <a:solidFill>
                  <a:srgbClr val="C00000"/>
                </a:solidFill>
                <a:latin typeface="Arial" panose="020B0604020202020204" pitchFamily="34" charset="0"/>
                <a:cs typeface="Arial" panose="020B0604020202020204" pitchFamily="34" charset="0"/>
              </a:rPr>
              <a:t>Consider their safety</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Is current living situation presenting risks to their safety and well-being?</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Communities are equipped with personal alert systems and 24/7 care givers available</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Covid-19 precautions always employed</a:t>
            </a:r>
            <a:br>
              <a:rPr lang="en-US" sz="2200" b="1"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Assess Financial Aspects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Communities combine rent, utilities, meals, taxes housekeeping, maintenance, and care into one, easy-to-manage bill.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Do a cost comparison to show the value of all-inclusive pricing vs current expenses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Consider outside options: VA Aid and Attendance benefit, Long-term care insurance</a:t>
            </a:r>
            <a:br>
              <a:rPr lang="en-US" sz="2000" dirty="0">
                <a:latin typeface="Arial" panose="020B0604020202020204" pitchFamily="34" charset="0"/>
                <a:cs typeface="Arial" panose="020B0604020202020204" pitchFamily="34" charset="0"/>
              </a:rPr>
            </a:br>
            <a:br>
              <a:rPr lang="en-US" sz="2700" dirty="0">
                <a:latin typeface="Arial" panose="020B0604020202020204" pitchFamily="34" charset="0"/>
                <a:cs typeface="Arial" panose="020B0604020202020204" pitchFamily="34" charset="0"/>
              </a:rPr>
            </a:br>
            <a:br>
              <a:rPr lang="en-US" sz="2700" dirty="0">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1A9074A5-E769-4640-9B35-096659C3E632}"/>
              </a:ext>
            </a:extLst>
          </p:cNvPr>
          <p:cNvSpPr>
            <a:spLocks noGrp="1"/>
          </p:cNvSpPr>
          <p:nvPr>
            <p:ph type="subTitle" idx="1"/>
          </p:nvPr>
        </p:nvSpPr>
        <p:spPr>
          <a:xfrm>
            <a:off x="1524000" y="5460021"/>
            <a:ext cx="9144000" cy="45719"/>
          </a:xfrm>
        </p:spPr>
        <p:txBody>
          <a:bodyPr>
            <a:normAutofit fontScale="25000" lnSpcReduction="20000"/>
          </a:bodyPr>
          <a:lstStyle/>
          <a:p>
            <a:pPr algn="l"/>
            <a:endParaRPr lang="en-US" dirty="0"/>
          </a:p>
          <a:p>
            <a:pPr algn="l"/>
            <a:endParaRPr lang="en-US" dirty="0"/>
          </a:p>
        </p:txBody>
      </p:sp>
    </p:spTree>
    <p:extLst>
      <p:ext uri="{BB962C8B-B14F-4D97-AF65-F5344CB8AC3E}">
        <p14:creationId xmlns:p14="http://schemas.microsoft.com/office/powerpoint/2010/main" val="898545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38E5-5848-4F9E-9756-F1C1ACF7EBEA}"/>
              </a:ext>
            </a:extLst>
          </p:cNvPr>
          <p:cNvSpPr>
            <a:spLocks noGrp="1"/>
          </p:cNvSpPr>
          <p:nvPr>
            <p:ph type="title"/>
          </p:nvPr>
        </p:nvSpPr>
        <p:spPr>
          <a:xfrm>
            <a:off x="838200" y="365125"/>
            <a:ext cx="10515600" cy="1325563"/>
          </a:xfrm>
        </p:spPr>
        <p:txBody>
          <a:bodyPr>
            <a:normAutofit/>
          </a:bodyPr>
          <a:lstStyle/>
          <a:p>
            <a:r>
              <a:rPr lang="en-US" sz="4000" b="1" dirty="0">
                <a:latin typeface="Arial" panose="020B0604020202020204" pitchFamily="34" charset="0"/>
                <a:cs typeface="Arial" panose="020B0604020202020204" pitchFamily="34" charset="0"/>
              </a:rPr>
              <a:t>What is a Certified Senior Advisor? </a:t>
            </a:r>
          </a:p>
        </p:txBody>
      </p:sp>
      <p:sp>
        <p:nvSpPr>
          <p:cNvPr id="3" name="Content Placeholder 2">
            <a:extLst>
              <a:ext uri="{FF2B5EF4-FFF2-40B4-BE49-F238E27FC236}">
                <a16:creationId xmlns:a16="http://schemas.microsoft.com/office/drawing/2014/main" id="{BEE8F54D-5E0A-4D9E-8996-4564C5E4D5D8}"/>
              </a:ext>
            </a:extLst>
          </p:cNvPr>
          <p:cNvSpPr>
            <a:spLocks noGrp="1"/>
          </p:cNvSpPr>
          <p:nvPr>
            <p:ph idx="1"/>
          </p:nvPr>
        </p:nvSpPr>
        <p:spPr>
          <a:xfrm>
            <a:off x="838200" y="1899367"/>
            <a:ext cx="10515600" cy="4351338"/>
          </a:xfrm>
        </p:spPr>
        <p:txBody>
          <a:bodyPr>
            <a:normAutofit/>
          </a:bodyPr>
          <a:lstStyle/>
          <a:p>
            <a:r>
              <a:rPr lang="en-US" sz="2000" b="1" dirty="0">
                <a:latin typeface="Arial" panose="020B0604020202020204" pitchFamily="34" charset="0"/>
                <a:cs typeface="Arial" panose="020B0604020202020204" pitchFamily="34" charset="0"/>
              </a:rPr>
              <a:t>A Certified Senior Advisor (CSA), is an earned and regulated accreditation by the Society of Certified Senior Advisors (SCSA), which must be renewed every three years; the CSA must meet the CSA CE Requirements, and always follow the Code of Ethics.</a:t>
            </a:r>
          </a:p>
          <a:p>
            <a:r>
              <a:rPr lang="en-US" sz="2000" b="1" dirty="0">
                <a:latin typeface="Arial" panose="020B0604020202020204" pitchFamily="34" charset="0"/>
                <a:cs typeface="Arial" panose="020B0604020202020204" pitchFamily="34" charset="0"/>
              </a:rPr>
              <a:t>The CSA education and designation is designed to help professionals work with seniors more successfully. The curriculum of the CSA course addresses the vital aspects of understanding seniors and creating relationships that benefit both seniors and professionals. It is the </a:t>
            </a:r>
            <a:r>
              <a:rPr lang="en-US" sz="2000" b="1" dirty="0">
                <a:solidFill>
                  <a:srgbClr val="C00000"/>
                </a:solidFill>
                <a:latin typeface="Arial" panose="020B0604020202020204" pitchFamily="34" charset="0"/>
                <a:cs typeface="Arial" panose="020B0604020202020204" pitchFamily="34" charset="0"/>
              </a:rPr>
              <a:t>only nationally accredited designation of its kind.</a:t>
            </a:r>
          </a:p>
          <a:p>
            <a:r>
              <a:rPr lang="en-US" sz="2000" b="1" dirty="0">
                <a:latin typeface="Arial" panose="020B0604020202020204" pitchFamily="34" charset="0"/>
                <a:cs typeface="Arial" panose="020B0604020202020204" pitchFamily="34" charset="0"/>
              </a:rPr>
              <a:t>CSAs are required to complete 30 CSA CE credits every 3 years to remain a member of SCSA and use the CSA designation as dictated by the guidelines. They must also complete the CSA Code of Professional Responsibility online module.</a:t>
            </a:r>
          </a:p>
        </p:txBody>
      </p:sp>
      <p:pic>
        <p:nvPicPr>
          <p:cNvPr id="5" name="Picture 4">
            <a:extLst>
              <a:ext uri="{FF2B5EF4-FFF2-40B4-BE49-F238E27FC236}">
                <a16:creationId xmlns:a16="http://schemas.microsoft.com/office/drawing/2014/main" id="{5F40D618-3C92-4E8D-8539-568C7ABE49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9827" y="455753"/>
            <a:ext cx="1601506" cy="1144306"/>
          </a:xfrm>
          <a:prstGeom prst="rect">
            <a:avLst/>
          </a:prstGeom>
        </p:spPr>
      </p:pic>
    </p:spTree>
    <p:extLst>
      <p:ext uri="{BB962C8B-B14F-4D97-AF65-F5344CB8AC3E}">
        <p14:creationId xmlns:p14="http://schemas.microsoft.com/office/powerpoint/2010/main" val="149347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D17C-E729-422F-ADD9-B6D939D25774}"/>
              </a:ext>
            </a:extLst>
          </p:cNvPr>
          <p:cNvSpPr>
            <a:spLocks noGrp="1"/>
          </p:cNvSpPr>
          <p:nvPr>
            <p:ph type="title"/>
          </p:nvPr>
        </p:nvSpPr>
        <p:spPr>
          <a:xfrm>
            <a:off x="767862" y="285994"/>
            <a:ext cx="10515600" cy="1325563"/>
          </a:xfrm>
        </p:spPr>
        <p:txBody>
          <a:bodyPr/>
          <a:lstStyle/>
          <a:p>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TIPS FOR GUIDING A LOVED IN THE TRANSITION TO SENIOR LIVING</a:t>
            </a:r>
            <a:b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continued</a:t>
            </a:r>
            <a:endParaRPr lang="en-US" dirty="0"/>
          </a:p>
        </p:txBody>
      </p:sp>
      <p:sp>
        <p:nvSpPr>
          <p:cNvPr id="3" name="Content Placeholder 2">
            <a:extLst>
              <a:ext uri="{FF2B5EF4-FFF2-40B4-BE49-F238E27FC236}">
                <a16:creationId xmlns:a16="http://schemas.microsoft.com/office/drawing/2014/main" id="{84A631D6-8449-4BA8-AB04-5EA6BD61D49C}"/>
              </a:ext>
            </a:extLst>
          </p:cNvPr>
          <p:cNvSpPr>
            <a:spLocks noGrp="1"/>
          </p:cNvSpPr>
          <p:nvPr>
            <p:ph idx="1"/>
          </p:nvPr>
        </p:nvSpPr>
        <p:spPr>
          <a:xfrm>
            <a:off x="835269" y="1397977"/>
            <a:ext cx="10849708" cy="6066691"/>
          </a:xfrm>
        </p:spPr>
        <p:txBody>
          <a:bodyPr>
            <a:noAutofit/>
          </a:bodyPr>
          <a:lstStyle/>
          <a:p>
            <a:pPr marL="0" indent="0">
              <a:buNone/>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Assess </a:t>
            </a:r>
            <a:r>
              <a:rPr lang="en-US" sz="2000" b="1" dirty="0">
                <a:solidFill>
                  <a:srgbClr val="C00000"/>
                </a:solidFill>
                <a:latin typeface="Arial" panose="020B0604020202020204" pitchFamily="34" charset="0"/>
                <a:ea typeface="+mj-ea"/>
                <a:cs typeface="Arial" panose="020B0604020202020204" pitchFamily="34" charset="0"/>
              </a:rPr>
              <a:t>f</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j-ea"/>
                <a:cs typeface="Arial" panose="020B0604020202020204" pitchFamily="34" charset="0"/>
              </a:rPr>
              <a:t>inancial</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 </a:t>
            </a:r>
            <a:r>
              <a:rPr lang="en-US" sz="2000" b="1" dirty="0">
                <a:solidFill>
                  <a:srgbClr val="C00000"/>
                </a:solidFill>
                <a:latin typeface="Arial" panose="020B0604020202020204" pitchFamily="34" charset="0"/>
                <a:ea typeface="+mj-ea"/>
                <a:cs typeface="Arial" panose="020B0604020202020204" pitchFamily="34" charset="0"/>
              </a:rPr>
              <a:t>a</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j-ea"/>
                <a:cs typeface="Arial" panose="020B0604020202020204" pitchFamily="34" charset="0"/>
              </a:rPr>
              <a:t>spects</a:t>
            </a:r>
            <a:b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Communities combine rent, utilities, meals, taxes housekeeping, maintenance, and care into one, easy-to-manage bill. </a:t>
            </a:r>
            <a:b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Do a cost comparison to show the value of all-inclusive pricing vs current expenses</a:t>
            </a:r>
            <a:b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Consider outside options: VA Aid and Attendance benefit, Long-term care insurance</a:t>
            </a:r>
            <a:b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b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br>
            <a:r>
              <a:rPr lang="en-US" sz="2000" b="1" dirty="0">
                <a:solidFill>
                  <a:srgbClr val="C00000"/>
                </a:solidFill>
                <a:latin typeface="Arial" panose="020B0604020202020204" pitchFamily="34" charset="0"/>
                <a:cs typeface="Arial" panose="020B0604020202020204" pitchFamily="34" charset="0"/>
              </a:rPr>
              <a:t>View your options</a:t>
            </a:r>
            <a:br>
              <a:rPr lang="en-US" sz="2000" b="1" dirty="0">
                <a:solidFill>
                  <a:srgbClr val="C00000"/>
                </a:solidFill>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Work with a senior living advisor to help guide you to find the most suitable environment for their social, mental, physical and financial concerns. </a:t>
            </a:r>
          </a:p>
          <a:p>
            <a:pPr marL="0" indent="0">
              <a:buNone/>
            </a:pPr>
            <a:r>
              <a:rPr lang="en-US" sz="2000" b="1" dirty="0">
                <a:latin typeface="Arial" panose="020B0604020202020204" pitchFamily="34" charset="0"/>
                <a:cs typeface="Arial" panose="020B0604020202020204" pitchFamily="34" charset="0"/>
              </a:rPr>
              <a:t>Tour a community so they can see the amenities and lifestyle themselves. Engage current residents to learn more. </a:t>
            </a:r>
          </a:p>
          <a:p>
            <a:pPr marL="0" indent="0">
              <a:buNone/>
            </a:pPr>
            <a:r>
              <a:rPr lang="en-US" sz="2000" b="1" dirty="0">
                <a:solidFill>
                  <a:srgbClr val="C00000"/>
                </a:solidFill>
                <a:latin typeface="Arial" panose="020B0604020202020204" pitchFamily="34" charset="0"/>
                <a:cs typeface="Arial" panose="020B0604020202020204" pitchFamily="34" charset="0"/>
              </a:rPr>
              <a:t>Proceed with compassion</a:t>
            </a:r>
            <a:br>
              <a:rPr lang="en-US" sz="2000" b="1" dirty="0">
                <a:solidFill>
                  <a:srgbClr val="C00000"/>
                </a:solidFill>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Be sensitive to your loved one’s feelings. Understand that leaving their home is a very difficult and emotional decision.</a:t>
            </a:r>
          </a:p>
          <a:p>
            <a:pPr marL="0" indent="0">
              <a:buNone/>
            </a:pPr>
            <a:r>
              <a:rPr lang="en-US" sz="2000" b="1" dirty="0">
                <a:latin typeface="Arial" panose="020B0604020202020204" pitchFamily="34" charset="0"/>
                <a:cs typeface="Arial" panose="020B0604020202020204" pitchFamily="34" charset="0"/>
              </a:rPr>
              <a:t>Keep conversation directed toward their safety and well-being. </a:t>
            </a:r>
          </a:p>
          <a:p>
            <a:pPr marL="0" indent="0">
              <a:buNone/>
            </a:pPr>
            <a:r>
              <a:rPr lang="en-US" sz="2000" b="1" dirty="0">
                <a:latin typeface="Arial" panose="020B0604020202020204" pitchFamily="34" charset="0"/>
                <a:cs typeface="Arial" panose="020B0604020202020204" pitchFamily="34" charset="0"/>
              </a:rPr>
              <a:t>With thoughtful evaluation, you can guide them toward a community that will provide enrichment, care, and comfort enabling them to age in place. </a:t>
            </a:r>
          </a:p>
        </p:txBody>
      </p:sp>
    </p:spTree>
    <p:extLst>
      <p:ext uri="{BB962C8B-B14F-4D97-AF65-F5344CB8AC3E}">
        <p14:creationId xmlns:p14="http://schemas.microsoft.com/office/powerpoint/2010/main" val="2797825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600000">
            <a:off x="-62929" y="-94212"/>
            <a:ext cx="1802256" cy="178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pPr algn="ctr"/>
            <a:r>
              <a:rPr lang="en-US" sz="3600" b="1" dirty="0">
                <a:latin typeface="Arial" panose="020B0604020202020204" pitchFamily="34" charset="0"/>
                <a:cs typeface="Arial" panose="020B0604020202020204" pitchFamily="34" charset="0"/>
              </a:rPr>
              <a:t>WHAT DOES </a:t>
            </a:r>
            <a:r>
              <a:rPr lang="en-US" sz="3600" b="1" dirty="0">
                <a:solidFill>
                  <a:srgbClr val="C00000"/>
                </a:solidFill>
                <a:latin typeface="Arial" panose="020B0604020202020204" pitchFamily="34" charset="0"/>
                <a:cs typeface="Arial" panose="020B0604020202020204" pitchFamily="34" charset="0"/>
              </a:rPr>
              <a:t>ROSE</a:t>
            </a:r>
            <a:r>
              <a:rPr lang="en-US" sz="3600" b="1" dirty="0">
                <a:latin typeface="Arial" panose="020B0604020202020204" pitchFamily="34" charset="0"/>
                <a:cs typeface="Arial" panose="020B0604020202020204" pitchFamily="34" charset="0"/>
              </a:rPr>
              <a:t> DO?</a:t>
            </a:r>
          </a:p>
        </p:txBody>
      </p:sp>
      <p:sp>
        <p:nvSpPr>
          <p:cNvPr id="3" name="Content Placeholder 2"/>
          <p:cNvSpPr>
            <a:spLocks noGrp="1"/>
          </p:cNvSpPr>
          <p:nvPr>
            <p:ph idx="1"/>
          </p:nvPr>
        </p:nvSpPr>
        <p:spPr>
          <a:xfrm>
            <a:off x="838200" y="1234440"/>
            <a:ext cx="10713720" cy="5623560"/>
          </a:xfrm>
          <a:noFill/>
          <a:effectLst>
            <a:softEdge rad="12700"/>
          </a:effectLst>
        </p:spPr>
        <p:txBody>
          <a:bodyPr>
            <a:noAutofit/>
          </a:bodyPr>
          <a:lstStyle/>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I help people who are looking for senior living communities and take some of the stress, time and confusion out of a choice that is already emotionally challenging. My assistance goes with you every step of the way, even after you move in. </a:t>
            </a:r>
          </a:p>
          <a:p>
            <a:r>
              <a:rPr lang="en-US" sz="2400" b="1" dirty="0">
                <a:latin typeface="Arial" panose="020B0604020202020204" pitchFamily="34" charset="0"/>
                <a:cs typeface="Arial" panose="020B0604020202020204" pitchFamily="34" charset="0"/>
              </a:rPr>
              <a:t>Offer free consultation services and carefully assess your particular needs and desires.</a:t>
            </a:r>
          </a:p>
          <a:p>
            <a:r>
              <a:rPr lang="en-US" sz="2400" b="1" dirty="0">
                <a:latin typeface="Arial" panose="020B0604020202020204" pitchFamily="34" charset="0"/>
                <a:cs typeface="Arial" panose="020B0604020202020204" pitchFamily="34" charset="0"/>
              </a:rPr>
              <a:t>ROSE does not represent any one particular community but is compensated by whichever community you choose. </a:t>
            </a:r>
          </a:p>
          <a:p>
            <a:r>
              <a:rPr lang="en-US" sz="2400" b="1" dirty="0">
                <a:latin typeface="Arial" panose="020B0604020202020204" pitchFamily="34" charset="0"/>
                <a:cs typeface="Arial" panose="020B0604020202020204" pitchFamily="34" charset="0"/>
              </a:rPr>
              <a:t>Evaluate your needs based on your own personal preferences and budget.</a:t>
            </a:r>
          </a:p>
          <a:p>
            <a:r>
              <a:rPr lang="en-US" sz="2400" b="1" dirty="0">
                <a:latin typeface="Arial" panose="020B0604020202020204" pitchFamily="34" charset="0"/>
                <a:cs typeface="Arial" panose="020B0604020202020204" pitchFamily="34" charset="0"/>
              </a:rPr>
              <a:t>Provide an overview of each community.</a:t>
            </a:r>
          </a:p>
          <a:p>
            <a:r>
              <a:rPr lang="en-US" sz="2400" b="1" dirty="0">
                <a:latin typeface="Arial" panose="020B0604020202020204" pitchFamily="34" charset="0"/>
                <a:cs typeface="Arial" panose="020B0604020202020204" pitchFamily="34" charset="0"/>
              </a:rPr>
              <a:t>Monitor the Community Care Licensing Division – California Department of Social Services (CDSS)  – for infractions of concern. </a:t>
            </a:r>
          </a:p>
        </p:txBody>
      </p:sp>
    </p:spTree>
    <p:extLst>
      <p:ext uri="{BB962C8B-B14F-4D97-AF65-F5344CB8AC3E}">
        <p14:creationId xmlns:p14="http://schemas.microsoft.com/office/powerpoint/2010/main" val="1850874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b="1" dirty="0">
                <a:latin typeface="Arial" panose="020B0604020202020204" pitchFamily="34" charset="0"/>
                <a:cs typeface="Arial" panose="020B0604020202020204" pitchFamily="34" charset="0"/>
              </a:rPr>
              <a:t>WHAT DOES </a:t>
            </a:r>
            <a:r>
              <a:rPr lang="en-US" sz="4000" b="1" dirty="0">
                <a:solidFill>
                  <a:srgbClr val="C00000"/>
                </a:solidFill>
                <a:latin typeface="Arial" panose="020B0604020202020204" pitchFamily="34" charset="0"/>
                <a:cs typeface="Arial" panose="020B0604020202020204" pitchFamily="34" charset="0"/>
              </a:rPr>
              <a:t>ROSE</a:t>
            </a:r>
            <a:r>
              <a:rPr lang="en-US" sz="4000" b="1" dirty="0">
                <a:latin typeface="Arial" panose="020B0604020202020204" pitchFamily="34" charset="0"/>
                <a:cs typeface="Arial" panose="020B0604020202020204" pitchFamily="34" charset="0"/>
              </a:rPr>
              <a:t> DO?</a:t>
            </a:r>
            <a:endParaRPr lang="en-US" sz="4000" b="1" dirty="0"/>
          </a:p>
        </p:txBody>
      </p:sp>
      <p:sp>
        <p:nvSpPr>
          <p:cNvPr id="5" name="Content Placeholder 4"/>
          <p:cNvSpPr>
            <a:spLocks noGrp="1"/>
          </p:cNvSpPr>
          <p:nvPr>
            <p:ph idx="1"/>
          </p:nvPr>
        </p:nvSpPr>
        <p:spPr/>
        <p:txBody>
          <a:bodyPr>
            <a:normAutofit fontScale="92500" lnSpcReduction="20000"/>
          </a:bodyPr>
          <a:lstStyle/>
          <a:p>
            <a:pPr lvl="0"/>
            <a:r>
              <a:rPr lang="en-US" sz="2600" b="1" dirty="0">
                <a:solidFill>
                  <a:prstClr val="black"/>
                </a:solidFill>
                <a:latin typeface="Arial" panose="020B0604020202020204" pitchFamily="34" charset="0"/>
                <a:cs typeface="Arial" panose="020B0604020202020204" pitchFamily="34" charset="0"/>
              </a:rPr>
              <a:t>Escort you (if desired) on personalized tours to help you find the right home.</a:t>
            </a:r>
          </a:p>
          <a:p>
            <a:pPr lvl="0"/>
            <a:r>
              <a:rPr lang="en-US" sz="2600" b="1" dirty="0">
                <a:solidFill>
                  <a:prstClr val="black"/>
                </a:solidFill>
                <a:latin typeface="Arial" panose="020B0604020202020204" pitchFamily="34" charset="0"/>
                <a:cs typeface="Arial" panose="020B0604020202020204" pitchFamily="34" charset="0"/>
              </a:rPr>
              <a:t>Negotiate pricing and provide follow up visits.</a:t>
            </a:r>
          </a:p>
          <a:p>
            <a:pPr lvl="0"/>
            <a:r>
              <a:rPr lang="en-US" sz="2600" b="1" dirty="0">
                <a:solidFill>
                  <a:prstClr val="black"/>
                </a:solidFill>
                <a:latin typeface="Arial" panose="020B0604020202020204" pitchFamily="34" charset="0"/>
                <a:cs typeface="Arial" panose="020B0604020202020204" pitchFamily="34" charset="0"/>
              </a:rPr>
              <a:t>Process all required medical paperwork and TB test for the community.</a:t>
            </a:r>
          </a:p>
          <a:p>
            <a:pPr lvl="0"/>
            <a:r>
              <a:rPr lang="en-US" sz="2600" b="1" dirty="0">
                <a:solidFill>
                  <a:prstClr val="black"/>
                </a:solidFill>
                <a:latin typeface="Arial" panose="020B0604020202020204" pitchFamily="34" charset="0"/>
                <a:cs typeface="Arial" panose="020B0604020202020204" pitchFamily="34" charset="0"/>
              </a:rPr>
              <a:t>Offer referrals to aid in financial help, i.e. VA benefit - Aid and Attendance, LTC insurance, senior realtors, and moving assistance company referrals.</a:t>
            </a:r>
          </a:p>
          <a:p>
            <a:pPr lvl="0"/>
            <a:endParaRPr lang="en-US" sz="2600" b="1" dirty="0">
              <a:solidFill>
                <a:prstClr val="black"/>
              </a:solidFill>
              <a:latin typeface="Arial" panose="020B0604020202020204" pitchFamily="34" charset="0"/>
              <a:cs typeface="Arial" panose="020B0604020202020204" pitchFamily="34" charset="0"/>
            </a:endParaRPr>
          </a:p>
          <a:p>
            <a:pPr marL="0" marR="0">
              <a:spcBef>
                <a:spcPts val="0"/>
              </a:spcBef>
              <a:spcAft>
                <a:spcPts val="0"/>
              </a:spcAft>
            </a:pPr>
            <a:r>
              <a:rPr lang="en-US" sz="2600" b="1" dirty="0">
                <a:solidFill>
                  <a:prstClr val="black"/>
                </a:solidFill>
                <a:latin typeface="Arial" panose="020B0604020202020204" pitchFamily="34" charset="0"/>
                <a:cs typeface="Arial" panose="020B0604020202020204" pitchFamily="34" charset="0"/>
              </a:rPr>
              <a:t>Caveat: </a:t>
            </a:r>
            <a:r>
              <a:rPr lang="en-US" sz="2600" b="1" dirty="0">
                <a:latin typeface="Calibri" panose="020F0502020204030204" pitchFamily="34" charset="0"/>
                <a:ea typeface="Calibri" panose="020F0502020204030204" pitchFamily="34" charset="0"/>
                <a:cs typeface="Times New Roman" panose="02020603050405020304" pitchFamily="18" charset="0"/>
              </a:rPr>
              <a:t>In order for my business to work, </a:t>
            </a:r>
            <a:r>
              <a:rPr lang="en-US" sz="2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I must be the person who makes the first contact with a community on your behalf.</a:t>
            </a:r>
            <a:r>
              <a:rPr lang="en-US" sz="2600" b="1" dirty="0">
                <a:latin typeface="Calibri" panose="020F0502020204030204" pitchFamily="34" charset="0"/>
                <a:ea typeface="Calibri" panose="020F0502020204030204" pitchFamily="34" charset="0"/>
                <a:cs typeface="Times New Roman" panose="02020603050405020304" pitchFamily="18" charset="0"/>
              </a:rPr>
              <a:t> Please refrain from giving your contact information to other placement agencies like A Place for Mom, as they will “own” your name and will send to all communities, which will preclude me being able to work with you. </a:t>
            </a:r>
          </a:p>
          <a:p>
            <a:pPr lvl="0"/>
            <a:endParaRPr lang="en-US" dirty="0"/>
          </a:p>
        </p:txBody>
      </p:sp>
    </p:spTree>
    <p:extLst>
      <p:ext uri="{BB962C8B-B14F-4D97-AF65-F5344CB8AC3E}">
        <p14:creationId xmlns:p14="http://schemas.microsoft.com/office/powerpoint/2010/main" val="397081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12" y="256033"/>
            <a:ext cx="10515600" cy="1243583"/>
          </a:xfrm>
        </p:spPr>
        <p:txBody>
          <a:bodyPr>
            <a:normAutofit/>
          </a:bodyPr>
          <a:lstStyle/>
          <a:p>
            <a:pPr algn="ctr"/>
            <a:r>
              <a:rPr lang="en-US" sz="3600" b="1" dirty="0">
                <a:latin typeface="Arial" panose="020B0604020202020204" pitchFamily="34" charset="0"/>
                <a:cs typeface="Arial" panose="020B0604020202020204" pitchFamily="34" charset="0"/>
              </a:rPr>
              <a:t>TIPS FOR OLDER ADULTS TO STAY HEALTHY AND HAPPY</a:t>
            </a:r>
          </a:p>
        </p:txBody>
      </p:sp>
      <p:sp>
        <p:nvSpPr>
          <p:cNvPr id="3" name="Content Placeholder 2"/>
          <p:cNvSpPr>
            <a:spLocks noGrp="1"/>
          </p:cNvSpPr>
          <p:nvPr>
            <p:ph idx="1"/>
          </p:nvPr>
        </p:nvSpPr>
        <p:spPr>
          <a:xfrm>
            <a:off x="819912" y="1345223"/>
            <a:ext cx="10515600" cy="5512777"/>
          </a:xfrm>
        </p:spPr>
        <p:txBody>
          <a:bodyPr>
            <a:normAutofit/>
          </a:bodyPr>
          <a:lstStyle/>
          <a:p>
            <a:r>
              <a:rPr lang="en-US" sz="2400" b="1" dirty="0">
                <a:latin typeface="Arial" panose="020B0604020202020204" pitchFamily="34" charset="0"/>
                <a:cs typeface="Arial" panose="020B0604020202020204" pitchFamily="34" charset="0"/>
              </a:rPr>
              <a:t>Accept your reality and move forward from there.</a:t>
            </a:r>
          </a:p>
          <a:p>
            <a:r>
              <a:rPr lang="en-US" sz="2400" b="1" dirty="0">
                <a:latin typeface="Arial" panose="020B0604020202020204" pitchFamily="34" charset="0"/>
                <a:cs typeface="Arial" panose="020B0604020202020204" pitchFamily="34" charset="0"/>
              </a:rPr>
              <a:t>Don’t compare how you feel now to when you were younger.</a:t>
            </a:r>
          </a:p>
          <a:p>
            <a:r>
              <a:rPr lang="en-US" sz="2400" b="1" dirty="0">
                <a:latin typeface="Arial" panose="020B0604020202020204" pitchFamily="34" charset="0"/>
                <a:cs typeface="Arial" panose="020B0604020202020204" pitchFamily="34" charset="0"/>
              </a:rPr>
              <a:t>Focus on maximizing what you can do, not what you can’t.</a:t>
            </a:r>
          </a:p>
          <a:p>
            <a:r>
              <a:rPr lang="en-US" sz="2400" b="1" dirty="0">
                <a:latin typeface="Arial" panose="020B0604020202020204" pitchFamily="34" charset="0"/>
                <a:cs typeface="Arial" panose="020B0604020202020204" pitchFamily="34" charset="0"/>
              </a:rPr>
              <a:t>Prioritize the things that are truly important to you.</a:t>
            </a:r>
          </a:p>
          <a:p>
            <a:r>
              <a:rPr lang="en-US" sz="2400" b="1" dirty="0">
                <a:latin typeface="Arial" panose="020B0604020202020204" pitchFamily="34" charset="0"/>
                <a:cs typeface="Arial" panose="020B0604020202020204" pitchFamily="34" charset="0"/>
              </a:rPr>
              <a:t>Don’t be afraid to ask for help.</a:t>
            </a:r>
          </a:p>
          <a:p>
            <a:r>
              <a:rPr lang="en-US" sz="2400" b="1" dirty="0">
                <a:latin typeface="Arial" panose="020B0604020202020204" pitchFamily="34" charset="0"/>
                <a:cs typeface="Arial" panose="020B0604020202020204" pitchFamily="34" charset="0"/>
              </a:rPr>
              <a:t>Plan your day around maximizing your energy.</a:t>
            </a:r>
          </a:p>
          <a:p>
            <a:r>
              <a:rPr lang="en-US" sz="2400" b="1" dirty="0">
                <a:latin typeface="Arial" panose="020B0604020202020204" pitchFamily="34" charset="0"/>
                <a:cs typeface="Arial" panose="020B0604020202020204" pitchFamily="34" charset="0"/>
              </a:rPr>
              <a:t>Stay connected with friends and family.</a:t>
            </a:r>
          </a:p>
          <a:p>
            <a:r>
              <a:rPr lang="en-US" sz="2400" b="1" dirty="0">
                <a:latin typeface="Arial" panose="020B0604020202020204" pitchFamily="34" charset="0"/>
                <a:cs typeface="Arial" panose="020B0604020202020204" pitchFamily="34" charset="0"/>
              </a:rPr>
              <a:t>Be proactive and advocate for your own health care.</a:t>
            </a:r>
          </a:p>
          <a:p>
            <a:r>
              <a:rPr lang="en-US" sz="2400" b="1" dirty="0">
                <a:latin typeface="Arial" panose="020B0604020202020204" pitchFamily="34" charset="0"/>
                <a:cs typeface="Arial" panose="020B0604020202020204" pitchFamily="34" charset="0"/>
              </a:rPr>
              <a:t>Continue to exercise – even while seated.</a:t>
            </a:r>
          </a:p>
          <a:p>
            <a:r>
              <a:rPr lang="en-US" sz="2400" b="1" dirty="0">
                <a:latin typeface="Arial" panose="020B0604020202020204" pitchFamily="34" charset="0"/>
                <a:cs typeface="Arial" panose="020B0604020202020204" pitchFamily="34" charset="0"/>
              </a:rPr>
              <a:t>Be grateful for the small things.</a:t>
            </a:r>
          </a:p>
          <a:p>
            <a:r>
              <a:rPr lang="en-US" sz="2400" b="1" dirty="0">
                <a:latin typeface="Arial" panose="020B0604020202020204" pitchFamily="34" charset="0"/>
                <a:cs typeface="Arial" panose="020B0604020202020204" pitchFamily="34" charset="0"/>
              </a:rPr>
              <a:t>Have a purpose in your life.</a:t>
            </a:r>
          </a:p>
          <a:p>
            <a:r>
              <a:rPr lang="en-US" sz="2400" b="1" dirty="0">
                <a:latin typeface="Arial" panose="020B0604020202020204" pitchFamily="34" charset="0"/>
                <a:cs typeface="Arial" panose="020B0604020202020204" pitchFamily="34" charset="0"/>
              </a:rPr>
              <a:t>Find a way - even a small way – to help others.</a:t>
            </a:r>
          </a:p>
        </p:txBody>
      </p:sp>
      <p:pic>
        <p:nvPicPr>
          <p:cNvPr id="1026" name="Picture 2" descr="Image result for photos senior in bed getting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269" y="4087368"/>
            <a:ext cx="3099686" cy="206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05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B5BC66C-EEC7-9CE5-7CBF-4A9965B57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260" y="804313"/>
            <a:ext cx="6151762" cy="524937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E1B5FC2-FBC9-C7AB-F2C8-2EF67EC2590E}"/>
              </a:ext>
            </a:extLst>
          </p:cNvPr>
          <p:cNvSpPr/>
          <p:nvPr/>
        </p:nvSpPr>
        <p:spPr>
          <a:xfrm>
            <a:off x="3664233" y="5781034"/>
            <a:ext cx="4354352" cy="1846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184CFC0-D61D-622A-5AFC-EA88F88AAD18}"/>
              </a:ext>
            </a:extLst>
          </p:cNvPr>
          <p:cNvSpPr txBox="1"/>
          <p:nvPr/>
        </p:nvSpPr>
        <p:spPr>
          <a:xfrm>
            <a:off x="3068496" y="5411702"/>
            <a:ext cx="5676265" cy="338554"/>
          </a:xfrm>
          <a:prstGeom prst="rect">
            <a:avLst/>
          </a:prstGeom>
          <a:noFill/>
        </p:spPr>
        <p:txBody>
          <a:bodyPr wrap="square" rtlCol="0">
            <a:spAutoFit/>
          </a:bodyPr>
          <a:lstStyle/>
          <a:p>
            <a:r>
              <a:rPr lang="en-US" sz="1600" dirty="0">
                <a:latin typeface="Amasis MT Pro" panose="02040504050005020304" pitchFamily="18" charset="0"/>
              </a:rPr>
              <a:t>“</a:t>
            </a:r>
            <a:r>
              <a:rPr lang="en-US" sz="1600" b="1" dirty="0">
                <a:latin typeface="Amasis MT Pro" panose="02040504050005020304" pitchFamily="18" charset="0"/>
              </a:rPr>
              <a:t>I’ve changed my mind; I DO want to be a burden.”</a:t>
            </a:r>
          </a:p>
        </p:txBody>
      </p:sp>
    </p:spTree>
    <p:extLst>
      <p:ext uri="{BB962C8B-B14F-4D97-AF65-F5344CB8AC3E}">
        <p14:creationId xmlns:p14="http://schemas.microsoft.com/office/powerpoint/2010/main" val="1579219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64628" y="3249454"/>
            <a:ext cx="2310584" cy="2292295"/>
          </a:xfrm>
          <a:prstGeom prst="rect">
            <a:avLst/>
          </a:prstGeom>
        </p:spPr>
      </p:pic>
      <p:sp>
        <p:nvSpPr>
          <p:cNvPr id="2" name="Title 1"/>
          <p:cNvSpPr>
            <a:spLocks noGrp="1"/>
          </p:cNvSpPr>
          <p:nvPr>
            <p:ph type="title"/>
          </p:nvPr>
        </p:nvSpPr>
        <p:spPr>
          <a:xfrm>
            <a:off x="868680" y="-66991"/>
            <a:ext cx="10515600" cy="1103312"/>
          </a:xfrm>
        </p:spPr>
        <p:txBody>
          <a:bodyPr/>
          <a:lstStyle/>
          <a:p>
            <a:r>
              <a:rPr lang="en-US" dirty="0"/>
              <a:t>		</a:t>
            </a:r>
          </a:p>
        </p:txBody>
      </p:sp>
      <p:sp>
        <p:nvSpPr>
          <p:cNvPr id="3" name="Content Placeholder 2"/>
          <p:cNvSpPr>
            <a:spLocks noGrp="1"/>
          </p:cNvSpPr>
          <p:nvPr>
            <p:ph idx="1"/>
          </p:nvPr>
        </p:nvSpPr>
        <p:spPr>
          <a:xfrm>
            <a:off x="838200" y="1825624"/>
            <a:ext cx="10439400" cy="4585335"/>
          </a:xfrm>
        </p:spPr>
        <p:txBody>
          <a:bodyPr>
            <a:normAutofit/>
          </a:bodyPr>
          <a:lstStyle/>
          <a:p>
            <a:pPr marL="0" indent="0" algn="ctr">
              <a:buNone/>
            </a:pPr>
            <a:r>
              <a:rPr lang="en-US" sz="4400" b="1" dirty="0">
                <a:solidFill>
                  <a:srgbClr val="C00000"/>
                </a:solidFill>
                <a:latin typeface="Arial" panose="020B0604020202020204" pitchFamily="34" charset="0"/>
                <a:ea typeface="+mj-ea"/>
                <a:cs typeface="Arial" panose="020B0604020202020204" pitchFamily="34" charset="0"/>
              </a:rPr>
              <a:t>R</a:t>
            </a:r>
            <a:r>
              <a:rPr lang="en-US" sz="4400" b="1" dirty="0">
                <a:solidFill>
                  <a:prstClr val="black"/>
                </a:solidFill>
                <a:latin typeface="Arial" panose="020B0604020202020204" pitchFamily="34" charset="0"/>
                <a:ea typeface="+mj-ea"/>
                <a:cs typeface="Arial" panose="020B0604020202020204" pitchFamily="34" charset="0"/>
              </a:rPr>
              <a:t>ESIDENTIAL </a:t>
            </a:r>
            <a:r>
              <a:rPr lang="en-US" sz="4400" b="1" dirty="0">
                <a:solidFill>
                  <a:srgbClr val="C00000"/>
                </a:solidFill>
                <a:latin typeface="Arial" panose="020B0604020202020204" pitchFamily="34" charset="0"/>
                <a:ea typeface="+mj-ea"/>
                <a:cs typeface="Arial" panose="020B0604020202020204" pitchFamily="34" charset="0"/>
              </a:rPr>
              <a:t>O</a:t>
            </a:r>
            <a:r>
              <a:rPr lang="en-US" sz="4400" b="1" dirty="0">
                <a:solidFill>
                  <a:prstClr val="black"/>
                </a:solidFill>
                <a:latin typeface="Arial" panose="020B0604020202020204" pitchFamily="34" charset="0"/>
                <a:ea typeface="+mj-ea"/>
                <a:cs typeface="Arial" panose="020B0604020202020204" pitchFamily="34" charset="0"/>
              </a:rPr>
              <a:t>PTIONS FOR </a:t>
            </a:r>
            <a:r>
              <a:rPr lang="en-US" sz="4400" b="1" dirty="0">
                <a:solidFill>
                  <a:srgbClr val="C00000"/>
                </a:solidFill>
                <a:latin typeface="Arial" panose="020B0604020202020204" pitchFamily="34" charset="0"/>
                <a:ea typeface="+mj-ea"/>
                <a:cs typeface="Arial" panose="020B0604020202020204" pitchFamily="34" charset="0"/>
              </a:rPr>
              <a:t>S</a:t>
            </a:r>
            <a:r>
              <a:rPr lang="en-US" sz="4400" b="1" dirty="0">
                <a:solidFill>
                  <a:prstClr val="black"/>
                </a:solidFill>
                <a:latin typeface="Arial" panose="020B0604020202020204" pitchFamily="34" charset="0"/>
                <a:ea typeface="+mj-ea"/>
                <a:cs typeface="Arial" panose="020B0604020202020204" pitchFamily="34" charset="0"/>
              </a:rPr>
              <a:t>ENIORS </a:t>
            </a:r>
            <a:br>
              <a:rPr lang="en-US" sz="4400" b="1" dirty="0">
                <a:solidFill>
                  <a:prstClr val="black"/>
                </a:solidFill>
                <a:latin typeface="Arial" panose="020B0604020202020204" pitchFamily="34" charset="0"/>
                <a:ea typeface="+mj-ea"/>
                <a:cs typeface="Arial" panose="020B0604020202020204" pitchFamily="34" charset="0"/>
              </a:rPr>
            </a:br>
            <a:r>
              <a:rPr lang="en-US" sz="4400" b="1" dirty="0">
                <a:solidFill>
                  <a:prstClr val="black"/>
                </a:solidFill>
                <a:latin typeface="Arial" panose="020B0604020202020204" pitchFamily="34" charset="0"/>
                <a:ea typeface="+mj-ea"/>
                <a:cs typeface="Arial" panose="020B0604020202020204" pitchFamily="34" charset="0"/>
              </a:rPr>
              <a:t>AND THE </a:t>
            </a:r>
            <a:r>
              <a:rPr lang="en-US" sz="4400" b="1" dirty="0">
                <a:solidFill>
                  <a:srgbClr val="C00000"/>
                </a:solidFill>
                <a:latin typeface="Arial" panose="020B0604020202020204" pitchFamily="34" charset="0"/>
                <a:ea typeface="+mj-ea"/>
                <a:cs typeface="Arial" panose="020B0604020202020204" pitchFamily="34" charset="0"/>
              </a:rPr>
              <a:t>E</a:t>
            </a:r>
            <a:r>
              <a:rPr lang="en-US" sz="4400" b="1" dirty="0">
                <a:solidFill>
                  <a:prstClr val="black"/>
                </a:solidFill>
                <a:latin typeface="Arial" panose="020B0604020202020204" pitchFamily="34" charset="0"/>
                <a:ea typeface="+mj-ea"/>
                <a:cs typeface="Arial" panose="020B0604020202020204" pitchFamily="34" charset="0"/>
              </a:rPr>
              <a:t>LDERLY </a:t>
            </a:r>
            <a:br>
              <a:rPr lang="en-US" sz="4400" b="1" dirty="0">
                <a:solidFill>
                  <a:prstClr val="black"/>
                </a:solidFill>
                <a:latin typeface="Arial" panose="020B0604020202020204" pitchFamily="34" charset="0"/>
                <a:ea typeface="+mj-ea"/>
                <a:cs typeface="Arial" panose="020B0604020202020204" pitchFamily="34" charset="0"/>
              </a:rPr>
            </a:br>
            <a:r>
              <a:rPr lang="en-US" sz="4400" b="1" dirty="0">
                <a:solidFill>
                  <a:prstClr val="black"/>
                </a:solidFill>
                <a:latin typeface="Arial" panose="020B0604020202020204" pitchFamily="34" charset="0"/>
                <a:ea typeface="+mj-ea"/>
                <a:cs typeface="Arial" panose="020B0604020202020204" pitchFamily="34" charset="0"/>
              </a:rPr>
              <a:t>(</a:t>
            </a:r>
            <a:r>
              <a:rPr lang="en-US" sz="4400" b="1" dirty="0">
                <a:solidFill>
                  <a:srgbClr val="C00000"/>
                </a:solidFill>
                <a:latin typeface="Arial" panose="020B0604020202020204" pitchFamily="34" charset="0"/>
                <a:ea typeface="+mj-ea"/>
                <a:cs typeface="Arial" panose="020B0604020202020204" pitchFamily="34" charset="0"/>
              </a:rPr>
              <a:t>ROSE</a:t>
            </a:r>
            <a:r>
              <a:rPr lang="en-US" sz="4400" b="1" dirty="0">
                <a:solidFill>
                  <a:prstClr val="black"/>
                </a:solidFill>
                <a:latin typeface="Arial" panose="020B0604020202020204" pitchFamily="34" charset="0"/>
                <a:ea typeface="+mj-ea"/>
                <a:cs typeface="Arial" panose="020B0604020202020204" pitchFamily="34" charset="0"/>
              </a:rPr>
              <a:t>)</a:t>
            </a:r>
            <a:r>
              <a:rPr lang="en-US" dirty="0"/>
              <a:t>  </a:t>
            </a:r>
          </a:p>
          <a:p>
            <a:pPr marL="0" indent="0" algn="ctr">
              <a:buNone/>
            </a:pPr>
            <a:r>
              <a:rPr lang="en-US" b="1" dirty="0">
                <a:solidFill>
                  <a:srgbClr val="C00000"/>
                </a:solidFill>
              </a:rPr>
              <a:t>Virginia Renker, CSA, MPH</a:t>
            </a:r>
          </a:p>
          <a:p>
            <a:pPr marL="0" indent="0" algn="ctr">
              <a:buNone/>
            </a:pPr>
            <a:r>
              <a:rPr lang="en-US" b="1" dirty="0">
                <a:hlinkClick r:id="rId4"/>
              </a:rPr>
              <a:t>www.rosecares.com</a:t>
            </a:r>
          </a:p>
          <a:p>
            <a:pPr marL="0" indent="0" algn="ctr">
              <a:buNone/>
            </a:pPr>
            <a:r>
              <a:rPr lang="en-US" b="1" dirty="0">
                <a:hlinkClick r:id="rId4"/>
              </a:rPr>
              <a:t>Virginia@rosecares.com</a:t>
            </a:r>
            <a:endParaRPr lang="en-US" b="1" dirty="0"/>
          </a:p>
          <a:p>
            <a:pPr marL="0" indent="0" algn="ctr">
              <a:buNone/>
            </a:pPr>
            <a:r>
              <a:rPr lang="en-US" b="1" dirty="0"/>
              <a:t>619-885-0420</a:t>
            </a:r>
          </a:p>
        </p:txBody>
      </p:sp>
    </p:spTree>
    <p:extLst>
      <p:ext uri="{BB962C8B-B14F-4D97-AF65-F5344CB8AC3E}">
        <p14:creationId xmlns:p14="http://schemas.microsoft.com/office/powerpoint/2010/main" val="307194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774556"/>
          </a:xfrm>
        </p:spPr>
        <p:txBody>
          <a:bodyPr>
            <a:normAutofit/>
          </a:bodyPr>
          <a:lstStyle/>
          <a:p>
            <a:r>
              <a:rPr lang="en-US" sz="4400" b="1" dirty="0">
                <a:latin typeface="Arial" panose="020B0604020202020204" pitchFamily="34" charset="0"/>
                <a:cs typeface="Arial" panose="020B0604020202020204" pitchFamily="34" charset="0"/>
              </a:rPr>
              <a:t>TYPES OF SENIOR LIVING </a:t>
            </a:r>
          </a:p>
        </p:txBody>
      </p:sp>
      <p:sp>
        <p:nvSpPr>
          <p:cNvPr id="3" name="Subtitle 2"/>
          <p:cNvSpPr>
            <a:spLocks noGrp="1"/>
          </p:cNvSpPr>
          <p:nvPr>
            <p:ph type="subTitle" idx="1"/>
          </p:nvPr>
        </p:nvSpPr>
        <p:spPr>
          <a:xfrm>
            <a:off x="2019946" y="2230437"/>
            <a:ext cx="9225416" cy="3299925"/>
          </a:xfrm>
        </p:spPr>
        <p:txBody>
          <a:bodyPr>
            <a:noAutofit/>
          </a:bodyPr>
          <a:lstStyle/>
          <a:p>
            <a:pPr marL="342900" indent="-342900" algn="l">
              <a:buFont typeface="Arial" panose="020B0604020202020204" pitchFamily="34" charset="0"/>
              <a:buChar char="•"/>
            </a:pPr>
            <a:r>
              <a:rPr lang="en-US" b="1" dirty="0">
                <a:latin typeface="Arial" panose="020B0604020202020204" pitchFamily="34" charset="0"/>
                <a:cs typeface="Arial" panose="020B0604020202020204" pitchFamily="34" charset="0"/>
              </a:rPr>
              <a:t>AT HOME CARE</a:t>
            </a:r>
          </a:p>
          <a:p>
            <a:pPr algn="l"/>
            <a:r>
              <a:rPr lang="en-US" b="1" dirty="0">
                <a:solidFill>
                  <a:srgbClr val="C00000"/>
                </a:solidFill>
                <a:latin typeface="Arial" panose="020B0604020202020204" pitchFamily="34" charset="0"/>
                <a:cs typeface="Arial" panose="020B0604020202020204" pitchFamily="34" charset="0"/>
              </a:rPr>
              <a:t>COMMUNITIES</a:t>
            </a:r>
            <a:r>
              <a:rPr lang="en-US" b="1" dirty="0">
                <a:latin typeface="Arial" panose="020B0604020202020204" pitchFamily="34" charset="0"/>
                <a:cs typeface="Arial" panose="020B0604020202020204" pitchFamily="34" charset="0"/>
              </a:rPr>
              <a:t>:</a:t>
            </a:r>
          </a:p>
          <a:p>
            <a:pPr marL="342900" indent="-342900" algn="l">
              <a:buFont typeface="Arial" panose="020B0604020202020204" pitchFamily="34" charset="0"/>
              <a:buChar char="•"/>
            </a:pPr>
            <a:r>
              <a:rPr lang="en-US" b="1" dirty="0">
                <a:latin typeface="Arial" panose="020B0604020202020204" pitchFamily="34" charset="0"/>
                <a:cs typeface="Arial" panose="020B0604020202020204" pitchFamily="34" charset="0"/>
              </a:rPr>
              <a:t>INDEPENDENT</a:t>
            </a:r>
          </a:p>
          <a:p>
            <a:pPr marL="342900" indent="-342900" algn="l">
              <a:buFont typeface="Arial" panose="020B0604020202020204" pitchFamily="34" charset="0"/>
              <a:buChar char="•"/>
            </a:pPr>
            <a:r>
              <a:rPr lang="en-US" b="1" dirty="0">
                <a:latin typeface="Arial" panose="020B0604020202020204" pitchFamily="34" charset="0"/>
                <a:cs typeface="Arial" panose="020B0604020202020204" pitchFamily="34" charset="0"/>
              </a:rPr>
              <a:t>ASSISTED</a:t>
            </a:r>
          </a:p>
          <a:p>
            <a:pPr marL="342900" indent="-342900" algn="l">
              <a:buFont typeface="Arial" panose="020B0604020202020204" pitchFamily="34" charset="0"/>
              <a:buChar char="•"/>
            </a:pPr>
            <a:r>
              <a:rPr lang="en-US" b="1" dirty="0">
                <a:latin typeface="Arial" panose="020B0604020202020204" pitchFamily="34" charset="0"/>
                <a:cs typeface="Arial" panose="020B0604020202020204" pitchFamily="34" charset="0"/>
              </a:rPr>
              <a:t>MEMORY</a:t>
            </a:r>
          </a:p>
          <a:p>
            <a:pPr marL="342900" indent="-342900" algn="l">
              <a:buFont typeface="Arial" panose="020B0604020202020204" pitchFamily="34" charset="0"/>
              <a:buChar char="•"/>
            </a:pPr>
            <a:r>
              <a:rPr lang="en-US" b="1" dirty="0">
                <a:latin typeface="Arial" panose="020B0604020202020204" pitchFamily="34" charset="0"/>
                <a:cs typeface="Arial" panose="020B0604020202020204" pitchFamily="34" charset="0"/>
              </a:rPr>
              <a:t>CONTINUING CARE </a:t>
            </a:r>
            <a:r>
              <a:rPr lang="en-US" b="1">
                <a:latin typeface="Arial" panose="020B0604020202020204" pitchFamily="34" charset="0"/>
                <a:cs typeface="Arial" panose="020B0604020202020204" pitchFamily="34" charset="0"/>
              </a:rPr>
              <a:t>RETIREMENT COMMUNITY (CCRC)</a:t>
            </a:r>
            <a:endParaRPr lang="en-US"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b="1" dirty="0">
                <a:latin typeface="Arial" panose="020B0604020202020204" pitchFamily="34" charset="0"/>
                <a:cs typeface="Arial" panose="020B0604020202020204" pitchFamily="34" charset="0"/>
              </a:rPr>
              <a:t>SKILLED NURSING FACILITY (SNF)</a:t>
            </a:r>
          </a:p>
          <a:p>
            <a:pPr marL="342900" indent="-342900">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5753262" y="2331176"/>
            <a:ext cx="2762250" cy="1657350"/>
          </a:xfrm>
          <a:prstGeom prst="rect">
            <a:avLst/>
          </a:prstGeom>
        </p:spPr>
      </p:pic>
    </p:spTree>
    <p:extLst>
      <p:ext uri="{BB962C8B-B14F-4D97-AF65-F5344CB8AC3E}">
        <p14:creationId xmlns:p14="http://schemas.microsoft.com/office/powerpoint/2010/main" val="38202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“As long as I am able, I want to live in my own home.”</a:t>
            </a:r>
          </a:p>
        </p:txBody>
      </p:sp>
      <p:sp>
        <p:nvSpPr>
          <p:cNvPr id="3" name="Content Placeholder 2"/>
          <p:cNvSpPr>
            <a:spLocks noGrp="1"/>
          </p:cNvSpPr>
          <p:nvPr>
            <p:ph idx="1"/>
          </p:nvPr>
        </p:nvSpPr>
        <p:spPr>
          <a:xfrm>
            <a:off x="838200" y="1825624"/>
            <a:ext cx="10515600" cy="5032375"/>
          </a:xfrm>
        </p:spPr>
        <p:txBody>
          <a:bodyPr/>
          <a:lstStyle/>
          <a:p>
            <a:pPr marL="0" indent="0">
              <a:buNone/>
            </a:pPr>
            <a:r>
              <a:rPr lang="en-US" sz="2400" b="1" dirty="0">
                <a:latin typeface="Arial" panose="020B0604020202020204" pitchFamily="34" charset="0"/>
                <a:cs typeface="Arial" panose="020B0604020202020204" pitchFamily="34" charset="0"/>
              </a:rPr>
              <a:t>This is the desire of most adults, and the wishes of their families. Many however will eventually need to make a difficult decision about moving themselves, or a loved one into a different kind of living arrangement as they grow older. The federal Administration for Community Living estimates that someone turning 65 today has a 70% chance of needing some type of long-term care in the future. </a:t>
            </a:r>
          </a:p>
          <a:p>
            <a:pPr marL="0" indent="0">
              <a:buNone/>
            </a:pPr>
            <a:endParaRPr lang="en-US" dirty="0"/>
          </a:p>
          <a:p>
            <a:pPr marL="0" indent="0">
              <a:buNone/>
            </a:pPr>
            <a:r>
              <a:rPr lang="en-US" dirty="0"/>
              <a:t>			</a:t>
            </a:r>
          </a:p>
        </p:txBody>
      </p:sp>
      <p:pic>
        <p:nvPicPr>
          <p:cNvPr id="4" name="Picture 3"/>
          <p:cNvPicPr>
            <a:picLocks noChangeAspect="1"/>
          </p:cNvPicPr>
          <p:nvPr/>
        </p:nvPicPr>
        <p:blipFill>
          <a:blip r:embed="rId3"/>
          <a:stretch>
            <a:fillRect/>
          </a:stretch>
        </p:blipFill>
        <p:spPr>
          <a:xfrm>
            <a:off x="4790283" y="3797300"/>
            <a:ext cx="4038600" cy="2695575"/>
          </a:xfrm>
          <a:prstGeom prst="rect">
            <a:avLst/>
          </a:prstGeom>
        </p:spPr>
      </p:pic>
    </p:spTree>
    <p:extLst>
      <p:ext uri="{BB962C8B-B14F-4D97-AF65-F5344CB8AC3E}">
        <p14:creationId xmlns:p14="http://schemas.microsoft.com/office/powerpoint/2010/main" val="77125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300" y="817685"/>
            <a:ext cx="8355623" cy="444061"/>
          </a:xfrm>
        </p:spPr>
        <p:txBody>
          <a:bodyPr>
            <a:noAutofit/>
          </a:bodyPr>
          <a:lstStyle/>
          <a:p>
            <a:r>
              <a:rPr lang="en-US" sz="2800" b="1" dirty="0">
                <a:latin typeface="Arial" panose="020B0604020202020204" pitchFamily="34" charset="0"/>
                <a:cs typeface="Arial" panose="020B0604020202020204" pitchFamily="34" charset="0"/>
              </a:rPr>
              <a:t>What is Independent Living and How Can I Remain Independent When I Need Some Assistance? </a:t>
            </a:r>
          </a:p>
        </p:txBody>
      </p:sp>
      <p:pic>
        <p:nvPicPr>
          <p:cNvPr id="5" name="Picture Placeholder 4"/>
          <p:cNvPicPr>
            <a:picLocks noGrp="1" noChangeAspect="1"/>
          </p:cNvPicPr>
          <p:nvPr>
            <p:ph type="pic" idx="1"/>
          </p:nvPr>
        </p:nvPicPr>
        <p:blipFill>
          <a:blip r:embed="rId2"/>
          <a:srcRect l="2752" r="2752"/>
          <a:stretch>
            <a:fillRect/>
          </a:stretch>
        </p:blipFill>
        <p:spPr>
          <a:xfrm>
            <a:off x="7236070" y="1369741"/>
            <a:ext cx="4649076" cy="3984774"/>
          </a:xfrm>
        </p:spPr>
      </p:pic>
      <p:sp>
        <p:nvSpPr>
          <p:cNvPr id="4" name="Text Placeholder 3"/>
          <p:cNvSpPr>
            <a:spLocks noGrp="1"/>
          </p:cNvSpPr>
          <p:nvPr>
            <p:ph type="body" sz="half" idx="2"/>
          </p:nvPr>
        </p:nvSpPr>
        <p:spPr>
          <a:xfrm>
            <a:off x="876299" y="1369741"/>
            <a:ext cx="6069623" cy="5417921"/>
          </a:xfrm>
        </p:spPr>
        <p:txBody>
          <a:bodyPr>
            <a:noAutofit/>
          </a:bodyPr>
          <a:lstStyle/>
          <a:p>
            <a:r>
              <a:rPr lang="en-US" sz="2000" b="1" dirty="0">
                <a:latin typeface="Arial" panose="020B0604020202020204" pitchFamily="34" charset="0"/>
                <a:cs typeface="Arial" panose="020B0604020202020204" pitchFamily="34" charset="0"/>
              </a:rPr>
              <a:t>Options:</a:t>
            </a:r>
          </a:p>
          <a:p>
            <a:r>
              <a:rPr lang="en-US" sz="2000" b="1" dirty="0">
                <a:solidFill>
                  <a:srgbClr val="C00000"/>
                </a:solidFill>
                <a:latin typeface="Arial" panose="020B0604020202020204" pitchFamily="34" charset="0"/>
                <a:cs typeface="Arial" panose="020B0604020202020204" pitchFamily="34" charset="0"/>
              </a:rPr>
              <a:t>Remain in their own home </a:t>
            </a:r>
            <a:r>
              <a:rPr lang="en-US" sz="2000" b="1" dirty="0">
                <a:latin typeface="Arial" panose="020B0604020202020204" pitchFamily="34" charset="0"/>
                <a:cs typeface="Arial" panose="020B0604020202020204" pitchFamily="34" charset="0"/>
              </a:rPr>
              <a:t>with family members providing them with assistance. </a:t>
            </a:r>
          </a:p>
          <a:p>
            <a:r>
              <a:rPr lang="en-US" sz="2000" b="1" dirty="0">
                <a:solidFill>
                  <a:srgbClr val="C00000"/>
                </a:solidFill>
                <a:latin typeface="Arial" panose="020B0604020202020204" pitchFamily="34" charset="0"/>
                <a:cs typeface="Arial" panose="020B0604020202020204" pitchFamily="34" charset="0"/>
              </a:rPr>
              <a:t>Move into the home of a family member.</a:t>
            </a:r>
            <a:r>
              <a:rPr lang="en-US" sz="2000" b="1"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*In both of these situations, In-home professional caregivers might still be needed to provide care during work hours or other times when family cannot be present.</a:t>
            </a:r>
          </a:p>
          <a:p>
            <a:r>
              <a:rPr lang="en-US" sz="2000" b="1" dirty="0">
                <a:solidFill>
                  <a:srgbClr val="C00000"/>
                </a:solidFill>
                <a:latin typeface="Arial" panose="020B0604020202020204" pitchFamily="34" charset="0"/>
                <a:cs typeface="Arial" panose="020B0604020202020204" pitchFamily="34" charset="0"/>
              </a:rPr>
              <a:t>Bring in home-care from an agency.</a:t>
            </a:r>
          </a:p>
          <a:p>
            <a:r>
              <a:rPr lang="en-US" sz="2000" b="1" dirty="0">
                <a:latin typeface="Arial" panose="020B0604020202020204" pitchFamily="34" charset="0"/>
                <a:cs typeface="Arial" panose="020B0604020202020204" pitchFamily="34" charset="0"/>
              </a:rPr>
              <a:t>There are numerous home care agencies who offer non-medical in-home health care and assistance with daily activities. Their hourly rates run $28 to $35 an hour. </a:t>
            </a:r>
          </a:p>
          <a:p>
            <a:r>
              <a:rPr lang="en-US" sz="2000" b="1" dirty="0">
                <a:latin typeface="Arial" panose="020B0604020202020204" pitchFamily="34" charset="0"/>
                <a:cs typeface="Arial" panose="020B0604020202020204" pitchFamily="34" charset="0"/>
              </a:rPr>
              <a:t>When around-the-clock care is needed, cost can be over $21,000/mo. </a:t>
            </a:r>
          </a:p>
        </p:txBody>
      </p:sp>
    </p:spTree>
    <p:extLst>
      <p:ext uri="{BB962C8B-B14F-4D97-AF65-F5344CB8AC3E}">
        <p14:creationId xmlns:p14="http://schemas.microsoft.com/office/powerpoint/2010/main" val="64505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659422"/>
            <a:ext cx="5552220" cy="1397977"/>
          </a:xfrm>
        </p:spPr>
        <p:txBody>
          <a:bodyPr>
            <a:noAutofit/>
          </a:bodyPr>
          <a:lstStyle/>
          <a:p>
            <a:pPr algn="ctr"/>
            <a:r>
              <a:rPr lang="en-US" sz="3600" b="1" dirty="0">
                <a:latin typeface="Arial" panose="020B0604020202020204" pitchFamily="34" charset="0"/>
                <a:cs typeface="Arial" panose="020B0604020202020204" pitchFamily="34" charset="0"/>
              </a:rPr>
              <a:t>WHAT IS INDEPENDENT LIVING IN A SENIOR COMMUNITY? </a:t>
            </a:r>
          </a:p>
        </p:txBody>
      </p:sp>
      <p:pic>
        <p:nvPicPr>
          <p:cNvPr id="5" name="Content Placeholder 4" descr="Woman enjoying coffee"/>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847" r="7847"/>
          <a:stretch/>
        </p:blipFill>
        <p:spPr>
          <a:xfrm>
            <a:off x="7658099" y="2057399"/>
            <a:ext cx="3776419" cy="2981895"/>
          </a:xfrm>
          <a:prstGeom prst="rect">
            <a:avLst/>
          </a:prstGeom>
        </p:spPr>
      </p:pic>
      <p:sp>
        <p:nvSpPr>
          <p:cNvPr id="3" name="Content Placeholder 2"/>
          <p:cNvSpPr>
            <a:spLocks noGrp="1"/>
          </p:cNvSpPr>
          <p:nvPr>
            <p:ph type="body" sz="half" idx="2"/>
          </p:nvPr>
        </p:nvSpPr>
        <p:spPr>
          <a:xfrm>
            <a:off x="839786" y="2057399"/>
            <a:ext cx="6185267" cy="4141179"/>
          </a:xfrm>
        </p:spPr>
        <p:txBody>
          <a:bodyPr>
            <a:normAutofit fontScale="40000" lnSpcReduction="20000"/>
          </a:bodyPr>
          <a:lstStyle/>
          <a:p>
            <a:pPr marL="571500" indent="-571500">
              <a:buFont typeface="Arial" panose="020B0604020202020204" pitchFamily="34" charset="0"/>
              <a:buChar char="•"/>
            </a:pPr>
            <a:endParaRPr lang="en-US" sz="3600" b="1" dirty="0">
              <a:solidFill>
                <a:srgbClr val="C000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000" b="1" dirty="0">
                <a:solidFill>
                  <a:srgbClr val="C00000"/>
                </a:solidFill>
                <a:latin typeface="Arial" panose="020B0604020202020204" pitchFamily="34" charset="0"/>
                <a:cs typeface="Arial" panose="020B0604020202020204" pitchFamily="34" charset="0"/>
              </a:rPr>
              <a:t>Independent Living </a:t>
            </a:r>
            <a:r>
              <a:rPr lang="en-US" sz="5000" b="1" i="1" dirty="0">
                <a:latin typeface="Arial" panose="020B0604020202020204" pitchFamily="34" charset="0"/>
                <a:cs typeface="Arial" panose="020B0604020202020204" pitchFamily="34" charset="0"/>
              </a:rPr>
              <a:t>attracts seniors who </a:t>
            </a:r>
            <a:r>
              <a:rPr lang="en-US" sz="5000" b="1" dirty="0">
                <a:latin typeface="Arial" panose="020B0604020202020204" pitchFamily="34" charset="0"/>
                <a:cs typeface="Arial" panose="020B0604020202020204" pitchFamily="34" charset="0"/>
              </a:rPr>
              <a:t>are looking for companionship and freedom from housekeeping, laundry, transportation, and preparing meals. </a:t>
            </a:r>
          </a:p>
          <a:p>
            <a:pPr marL="571500" indent="-571500">
              <a:buFont typeface="Arial" panose="020B0604020202020204" pitchFamily="34" charset="0"/>
              <a:buChar char="•"/>
            </a:pPr>
            <a:r>
              <a:rPr lang="en-US" sz="5000" b="1" i="1" dirty="0">
                <a:latin typeface="Arial" panose="020B0604020202020204" pitchFamily="34" charset="0"/>
                <a:cs typeface="Arial" panose="020B0604020202020204" pitchFamily="34" charset="0"/>
              </a:rPr>
              <a:t>It is great</a:t>
            </a:r>
            <a:r>
              <a:rPr lang="en-US" sz="5000" b="1" dirty="0">
                <a:latin typeface="Arial" panose="020B0604020202020204" pitchFamily="34" charset="0"/>
                <a:cs typeface="Arial" panose="020B0604020202020204" pitchFamily="34" charset="0"/>
              </a:rPr>
              <a:t> for seniors who are on the go and are able to live on their own, but enjoy the shared dining experience, activities and relief from housekeeping chores. </a:t>
            </a:r>
          </a:p>
          <a:p>
            <a:pPr marL="571500" indent="-571500">
              <a:buFont typeface="Arial" panose="020B0604020202020204" pitchFamily="34" charset="0"/>
              <a:buChar char="•"/>
            </a:pPr>
            <a:r>
              <a:rPr lang="en-US" sz="5000" b="1" dirty="0">
                <a:latin typeface="Arial" panose="020B0604020202020204" pitchFamily="34" charset="0"/>
                <a:cs typeface="Arial" panose="020B0604020202020204" pitchFamily="34" charset="0"/>
              </a:rPr>
              <a:t>Residents can rent an apartment within a community offering recreational and social activities and transportation services. </a:t>
            </a:r>
          </a:p>
          <a:p>
            <a:pPr marL="571500" indent="-571500">
              <a:buFont typeface="Arial" panose="020B0604020202020204" pitchFamily="34" charset="0"/>
              <a:buChar char="•"/>
            </a:pPr>
            <a:r>
              <a:rPr lang="en-US" sz="5000" b="1" dirty="0">
                <a:latin typeface="Arial" panose="020B0604020202020204" pitchFamily="34" charset="0"/>
                <a:cs typeface="Arial" panose="020B0604020202020204" pitchFamily="34" charset="0"/>
              </a:rPr>
              <a:t>Seniors live independently while being part of a community of others like themselves. Generally, no special health care services are offered.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203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9874-55A0-6401-3559-C5C5FF6249FE}"/>
              </a:ext>
            </a:extLst>
          </p:cNvPr>
          <p:cNvSpPr>
            <a:spLocks noGrp="1"/>
          </p:cNvSpPr>
          <p:nvPr>
            <p:ph type="title"/>
          </p:nvPr>
        </p:nvSpPr>
        <p:spPr>
          <a:xfrm>
            <a:off x="838200" y="924910"/>
            <a:ext cx="10597054" cy="262052"/>
          </a:xfrm>
        </p:spPr>
        <p:txBody>
          <a:bodyPr>
            <a:normAutofit fontScale="90000"/>
          </a:bodyPr>
          <a:lstStyle/>
          <a:p>
            <a:pPr algn="ctr"/>
            <a:br>
              <a:rPr lang="en-US" b="1" dirty="0">
                <a:solidFill>
                  <a:srgbClr val="333333"/>
                </a:solidFill>
                <a:latin typeface="Source Serif Pro" panose="02040603050405020204" pitchFamily="18" charset="0"/>
              </a:rPr>
            </a:br>
            <a:r>
              <a:rPr lang="en-US" b="1" dirty="0">
                <a:solidFill>
                  <a:srgbClr val="333333"/>
                </a:solidFill>
                <a:latin typeface="Source Serif Pro" panose="02040603050405020204" pitchFamily="18" charset="0"/>
              </a:rPr>
              <a:t>What are the Activities of Daily Living (ADLs)?</a:t>
            </a:r>
            <a:br>
              <a:rPr lang="en-US" b="1" dirty="0">
                <a:solidFill>
                  <a:srgbClr val="333333"/>
                </a:solidFill>
                <a:latin typeface="Source Serif Pro" panose="02040603050405020204" pitchFamily="18" charset="0"/>
              </a:rPr>
            </a:br>
            <a:br>
              <a:rPr lang="en-US" b="1" dirty="0">
                <a:solidFill>
                  <a:srgbClr val="333333"/>
                </a:solidFill>
                <a:latin typeface="Source Serif Pro" panose="02040603050405020204" pitchFamily="18" charset="0"/>
              </a:rPr>
            </a:br>
            <a:endParaRPr lang="en-US" dirty="0"/>
          </a:p>
        </p:txBody>
      </p:sp>
      <p:sp>
        <p:nvSpPr>
          <p:cNvPr id="3" name="Content Placeholder 2">
            <a:extLst>
              <a:ext uri="{FF2B5EF4-FFF2-40B4-BE49-F238E27FC236}">
                <a16:creationId xmlns:a16="http://schemas.microsoft.com/office/drawing/2014/main" id="{5FBE2E04-5FA6-8C1F-B280-C3BCF5602605}"/>
              </a:ext>
            </a:extLst>
          </p:cNvPr>
          <p:cNvSpPr>
            <a:spLocks noGrp="1"/>
          </p:cNvSpPr>
          <p:nvPr>
            <p:ph idx="1"/>
          </p:nvPr>
        </p:nvSpPr>
        <p:spPr>
          <a:xfrm>
            <a:off x="644769" y="1468316"/>
            <a:ext cx="10597054" cy="5275384"/>
          </a:xfrm>
        </p:spPr>
        <p:txBody>
          <a:bodyPr>
            <a:normAutofit fontScale="25000" lnSpcReduction="20000"/>
          </a:bodyPr>
          <a:lstStyle/>
          <a:p>
            <a:pPr marL="0" indent="0" algn="l">
              <a:buNone/>
            </a:pPr>
            <a:r>
              <a:rPr lang="en-US" sz="8000" b="1" i="0" dirty="0">
                <a:solidFill>
                  <a:srgbClr val="C00000"/>
                </a:solidFill>
                <a:effectLst/>
                <a:latin typeface="Arial" panose="020B0604020202020204" pitchFamily="34" charset="0"/>
                <a:cs typeface="Arial" panose="020B0604020202020204" pitchFamily="34" charset="0"/>
              </a:rPr>
              <a:t>Personal hygiene </a:t>
            </a:r>
            <a:r>
              <a:rPr lang="en-US" sz="8000" b="1" i="0" dirty="0">
                <a:solidFill>
                  <a:srgbClr val="363636"/>
                </a:solidFill>
                <a:effectLst/>
                <a:latin typeface="Arial" panose="020B0604020202020204" pitchFamily="34" charset="0"/>
                <a:cs typeface="Arial" panose="020B0604020202020204" pitchFamily="34" charset="0"/>
              </a:rPr>
              <a:t>– bathing/showering, grooming, nail care, and oral care.</a:t>
            </a:r>
            <a:br>
              <a:rPr lang="en-US" sz="8000" b="1" i="0" dirty="0">
                <a:solidFill>
                  <a:srgbClr val="363636"/>
                </a:solidFill>
                <a:effectLst/>
                <a:latin typeface="Arial" panose="020B0604020202020204" pitchFamily="34" charset="0"/>
                <a:cs typeface="Arial" panose="020B0604020202020204" pitchFamily="34" charset="0"/>
              </a:rPr>
            </a:br>
            <a:endParaRPr lang="en-US" sz="8000" b="1" i="0" dirty="0">
              <a:solidFill>
                <a:srgbClr val="363636"/>
              </a:solidFill>
              <a:effectLst/>
              <a:latin typeface="Arial" panose="020B0604020202020204" pitchFamily="34" charset="0"/>
              <a:cs typeface="Arial" panose="020B0604020202020204" pitchFamily="34" charset="0"/>
            </a:endParaRPr>
          </a:p>
          <a:p>
            <a:pPr marL="0" indent="0" algn="l">
              <a:buNone/>
            </a:pPr>
            <a:r>
              <a:rPr lang="en-US" sz="8000" b="1" i="0" dirty="0">
                <a:solidFill>
                  <a:srgbClr val="C00000"/>
                </a:solidFill>
                <a:effectLst/>
                <a:latin typeface="Arial" panose="020B0604020202020204" pitchFamily="34" charset="0"/>
                <a:cs typeface="Arial" panose="020B0604020202020204" pitchFamily="34" charset="0"/>
              </a:rPr>
              <a:t>Dressing </a:t>
            </a:r>
            <a:r>
              <a:rPr lang="en-US" sz="8000" b="1" i="0" dirty="0">
                <a:solidFill>
                  <a:srgbClr val="363636"/>
                </a:solidFill>
                <a:effectLst/>
                <a:latin typeface="Arial" panose="020B0604020202020204" pitchFamily="34" charset="0"/>
                <a:cs typeface="Arial" panose="020B0604020202020204" pitchFamily="34" charset="0"/>
              </a:rPr>
              <a:t>– being able to make appropriate clothing decisions and physically dress and undress oneself.</a:t>
            </a:r>
            <a:br>
              <a:rPr lang="en-US" sz="8000" b="1" i="0" dirty="0">
                <a:solidFill>
                  <a:srgbClr val="363636"/>
                </a:solidFill>
                <a:effectLst/>
                <a:latin typeface="Arial" panose="020B0604020202020204" pitchFamily="34" charset="0"/>
                <a:cs typeface="Arial" panose="020B0604020202020204" pitchFamily="34" charset="0"/>
              </a:rPr>
            </a:br>
            <a:endParaRPr lang="en-US" sz="8000" b="1" i="0" dirty="0">
              <a:solidFill>
                <a:srgbClr val="363636"/>
              </a:solidFill>
              <a:effectLst/>
              <a:latin typeface="Arial" panose="020B0604020202020204" pitchFamily="34" charset="0"/>
              <a:cs typeface="Arial" panose="020B0604020202020204" pitchFamily="34" charset="0"/>
            </a:endParaRPr>
          </a:p>
          <a:p>
            <a:pPr marL="0" indent="0" algn="l">
              <a:buNone/>
            </a:pPr>
            <a:r>
              <a:rPr lang="en-US" sz="8000" b="1" i="0" dirty="0">
                <a:solidFill>
                  <a:srgbClr val="C00000"/>
                </a:solidFill>
                <a:effectLst/>
                <a:latin typeface="Arial" panose="020B0604020202020204" pitchFamily="34" charset="0"/>
                <a:cs typeface="Arial" panose="020B0604020202020204" pitchFamily="34" charset="0"/>
              </a:rPr>
              <a:t>Eating</a:t>
            </a:r>
            <a:r>
              <a:rPr lang="en-US" sz="8000" b="1" i="0" dirty="0">
                <a:solidFill>
                  <a:srgbClr val="363636"/>
                </a:solidFill>
                <a:effectLst/>
                <a:latin typeface="Arial" panose="020B0604020202020204" pitchFamily="34" charset="0"/>
                <a:cs typeface="Arial" panose="020B0604020202020204" pitchFamily="34" charset="0"/>
              </a:rPr>
              <a:t> – the ability to feed oneself, though not necessarily the capability to prepare food.</a:t>
            </a:r>
            <a:br>
              <a:rPr lang="en-US" sz="8000" b="1" i="0" dirty="0">
                <a:solidFill>
                  <a:srgbClr val="363636"/>
                </a:solidFill>
                <a:effectLst/>
                <a:latin typeface="Arial" panose="020B0604020202020204" pitchFamily="34" charset="0"/>
                <a:cs typeface="Arial" panose="020B0604020202020204" pitchFamily="34" charset="0"/>
              </a:rPr>
            </a:br>
            <a:endParaRPr lang="en-US" sz="8000" b="1" i="0" dirty="0">
              <a:solidFill>
                <a:srgbClr val="363636"/>
              </a:solidFill>
              <a:effectLst/>
              <a:latin typeface="Arial" panose="020B0604020202020204" pitchFamily="34" charset="0"/>
              <a:cs typeface="Arial" panose="020B0604020202020204" pitchFamily="34" charset="0"/>
            </a:endParaRPr>
          </a:p>
          <a:p>
            <a:pPr marL="0" indent="0" algn="l">
              <a:buNone/>
            </a:pPr>
            <a:r>
              <a:rPr lang="en-US" sz="8000" b="1" i="0" dirty="0">
                <a:solidFill>
                  <a:srgbClr val="C00000"/>
                </a:solidFill>
                <a:effectLst/>
                <a:latin typeface="Arial" panose="020B0604020202020204" pitchFamily="34" charset="0"/>
                <a:cs typeface="Arial" panose="020B0604020202020204" pitchFamily="34" charset="0"/>
              </a:rPr>
              <a:t>Maintaining continence </a:t>
            </a:r>
            <a:r>
              <a:rPr lang="en-US" sz="8000" b="1" i="0" dirty="0">
                <a:solidFill>
                  <a:srgbClr val="363636"/>
                </a:solidFill>
                <a:effectLst/>
                <a:latin typeface="Arial" panose="020B0604020202020204" pitchFamily="34" charset="0"/>
                <a:cs typeface="Arial" panose="020B0604020202020204" pitchFamily="34" charset="0"/>
              </a:rPr>
              <a:t>– being able to mentally and physically use a restroom. This includes the ability to get on and off the toilet and cleaning oneself.</a:t>
            </a:r>
            <a:br>
              <a:rPr lang="en-US" sz="8000" b="1" i="0" dirty="0">
                <a:solidFill>
                  <a:srgbClr val="363636"/>
                </a:solidFill>
                <a:effectLst/>
                <a:latin typeface="Arial" panose="020B0604020202020204" pitchFamily="34" charset="0"/>
                <a:cs typeface="Arial" panose="020B0604020202020204" pitchFamily="34" charset="0"/>
              </a:rPr>
            </a:br>
            <a:endParaRPr lang="en-US" sz="8000" b="1" i="0" dirty="0">
              <a:solidFill>
                <a:srgbClr val="363636"/>
              </a:solidFill>
              <a:effectLst/>
              <a:latin typeface="Arial" panose="020B0604020202020204" pitchFamily="34" charset="0"/>
              <a:cs typeface="Arial" panose="020B0604020202020204" pitchFamily="34" charset="0"/>
            </a:endParaRPr>
          </a:p>
          <a:p>
            <a:pPr marL="0" indent="0" algn="l">
              <a:buNone/>
            </a:pPr>
            <a:r>
              <a:rPr lang="en-US" sz="8000" b="1" i="0" dirty="0">
                <a:solidFill>
                  <a:srgbClr val="C00000"/>
                </a:solidFill>
                <a:effectLst/>
                <a:latin typeface="Arial" panose="020B0604020202020204" pitchFamily="34" charset="0"/>
                <a:cs typeface="Arial" panose="020B0604020202020204" pitchFamily="34" charset="0"/>
              </a:rPr>
              <a:t>Transferring/Mobility- </a:t>
            </a:r>
            <a:r>
              <a:rPr lang="en-US" sz="8000" b="1" i="0" dirty="0">
                <a:solidFill>
                  <a:srgbClr val="363636"/>
                </a:solidFill>
                <a:effectLst/>
                <a:latin typeface="Arial" panose="020B0604020202020204" pitchFamily="34" charset="0"/>
                <a:cs typeface="Arial" panose="020B0604020202020204" pitchFamily="34" charset="0"/>
              </a:rPr>
              <a:t>being able to stand from a sitting position, as well as get in and out of bed. The ability to walk independently from one location to another.</a:t>
            </a:r>
          </a:p>
          <a:p>
            <a:pPr marL="0" indent="0" algn="l">
              <a:buNone/>
            </a:pPr>
            <a:endParaRPr lang="en-US" sz="8000" b="1" dirty="0">
              <a:solidFill>
                <a:srgbClr val="C00000"/>
              </a:solidFill>
              <a:latin typeface="Arial" panose="020B0604020202020204" pitchFamily="34" charset="0"/>
              <a:cs typeface="Arial" panose="020B0604020202020204" pitchFamily="34" charset="0"/>
            </a:endParaRPr>
          </a:p>
          <a:p>
            <a:pPr marL="0" indent="0" algn="l">
              <a:buNone/>
            </a:pPr>
            <a:r>
              <a:rPr lang="en-US" sz="8000" b="1" dirty="0">
                <a:solidFill>
                  <a:srgbClr val="C00000"/>
                </a:solidFill>
                <a:latin typeface="Arial" panose="020B0604020202020204" pitchFamily="34" charset="0"/>
                <a:cs typeface="Arial" panose="020B0604020202020204" pitchFamily="34" charset="0"/>
              </a:rPr>
              <a:t>Instrumental ADL’s </a:t>
            </a:r>
            <a:r>
              <a:rPr lang="en-US" sz="8000" b="1" dirty="0">
                <a:solidFill>
                  <a:srgbClr val="363636"/>
                </a:solidFill>
                <a:latin typeface="Arial" panose="020B0604020202020204" pitchFamily="34" charset="0"/>
                <a:cs typeface="Arial" panose="020B0604020202020204" pitchFamily="34" charset="0"/>
              </a:rPr>
              <a:t>also considered: using phone, shopping, food prep, housekeeping, laundry, transportation, taking medicine, handling finances</a:t>
            </a:r>
          </a:p>
          <a:p>
            <a:pPr marL="0" indent="0" algn="l">
              <a:buNone/>
            </a:pPr>
            <a:endParaRPr lang="en-US" sz="8000" b="1" i="0" dirty="0">
              <a:solidFill>
                <a:srgbClr val="363636"/>
              </a:solidFill>
              <a:effectLst/>
              <a:latin typeface="Arial" panose="020B0604020202020204" pitchFamily="34" charset="0"/>
              <a:cs typeface="Arial" panose="020B0604020202020204" pitchFamily="34" charset="0"/>
            </a:endParaRPr>
          </a:p>
          <a:p>
            <a:pPr marL="0" indent="0" algn="l">
              <a:buNone/>
            </a:pPr>
            <a:r>
              <a:rPr lang="en-US" sz="8000" b="1" i="0" dirty="0">
                <a:solidFill>
                  <a:srgbClr val="363636"/>
                </a:solidFill>
                <a:effectLst/>
                <a:latin typeface="Arial" panose="020B0604020202020204" pitchFamily="34" charset="0"/>
                <a:cs typeface="Arial" panose="020B0604020202020204" pitchFamily="34" charset="0"/>
              </a:rPr>
              <a:t>*The level of independence is based on whether someone can perform these activities on their own or they need help from a family caregiver.</a:t>
            </a:r>
          </a:p>
          <a:p>
            <a:endParaRPr lang="en-US" dirty="0"/>
          </a:p>
        </p:txBody>
      </p:sp>
    </p:spTree>
    <p:extLst>
      <p:ext uri="{BB962C8B-B14F-4D97-AF65-F5344CB8AC3E}">
        <p14:creationId xmlns:p14="http://schemas.microsoft.com/office/powerpoint/2010/main" val="3355608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WHAT IS ASSISTED LIVING IN A SENIOR COMMUNITY?</a:t>
            </a:r>
          </a:p>
        </p:txBody>
      </p:sp>
      <p:pic>
        <p:nvPicPr>
          <p:cNvPr id="4" name="Content Placeholder 3" descr="Nurse helping old woman"/>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p:blipFill>
        <p:spPr>
          <a:xfrm>
            <a:off x="1353313" y="2252706"/>
            <a:ext cx="3850566" cy="2515673"/>
          </a:xfrm>
          <a:prstGeom prst="rect">
            <a:avLst/>
          </a:prstGeom>
        </p:spPr>
      </p:pic>
      <p:sp>
        <p:nvSpPr>
          <p:cNvPr id="5" name="Content Placeholder 4"/>
          <p:cNvSpPr>
            <a:spLocks noGrp="1"/>
          </p:cNvSpPr>
          <p:nvPr>
            <p:ph sz="half" idx="2"/>
          </p:nvPr>
        </p:nvSpPr>
        <p:spPr>
          <a:xfrm>
            <a:off x="5556738" y="1899139"/>
            <a:ext cx="5934808" cy="4730262"/>
          </a:xfrm>
        </p:spPr>
        <p:txBody>
          <a:bodyPr>
            <a:normAutofit fontScale="85000" lnSpcReduction="20000"/>
          </a:bodyPr>
          <a:lstStyle/>
          <a:p>
            <a:r>
              <a:rPr lang="en-US" sz="2400" b="1" i="1" dirty="0">
                <a:latin typeface="Arial" panose="020B0604020202020204" pitchFamily="34" charset="0"/>
                <a:cs typeface="Arial" panose="020B0604020202020204" pitchFamily="34" charset="0"/>
              </a:rPr>
              <a:t>Residents are provided comprehensive help with :</a:t>
            </a:r>
          </a:p>
          <a:p>
            <a:pPr marL="0" indent="0">
              <a:buNone/>
            </a:pPr>
            <a:r>
              <a:rPr lang="en-US" sz="2400" b="1" i="1" dirty="0">
                <a:solidFill>
                  <a:srgbClr val="C00000"/>
                </a:solidFill>
                <a:latin typeface="Arial" panose="020B0604020202020204" pitchFamily="34" charset="0"/>
                <a:cs typeface="Arial" panose="020B0604020202020204" pitchFamily="34" charset="0"/>
              </a:rPr>
              <a:t>ADL’s, activities of daily living; </a:t>
            </a:r>
            <a:r>
              <a:rPr lang="en-US" sz="2400" b="1" dirty="0">
                <a:solidFill>
                  <a:srgbClr val="C00000"/>
                </a:solidFill>
                <a:latin typeface="Arial" panose="020B0604020202020204" pitchFamily="34" charset="0"/>
                <a:cs typeface="Arial" panose="020B0604020202020204" pitchFamily="34" charset="0"/>
              </a:rPr>
              <a:t>bathing, dressing, medication supervision, incontinence care, mobility/transferring assistance, and eating. </a:t>
            </a:r>
          </a:p>
          <a:p>
            <a:r>
              <a:rPr lang="en-US" sz="2400" b="1" dirty="0">
                <a:latin typeface="Arial" panose="020B0604020202020204" pitchFamily="34" charset="0"/>
                <a:cs typeface="Arial" panose="020B0604020202020204" pitchFamily="34" charset="0"/>
              </a:rPr>
              <a:t>Occupy their own apartment within the community with freedom to come and go.</a:t>
            </a:r>
          </a:p>
          <a:p>
            <a:r>
              <a:rPr lang="en-US" sz="2400" b="1" dirty="0">
                <a:latin typeface="Arial" panose="020B0604020202020204" pitchFamily="34" charset="0"/>
                <a:cs typeface="Arial" panose="020B0604020202020204" pitchFamily="34" charset="0"/>
              </a:rPr>
              <a:t>Access to care givers as necessary to assist with their care needs. </a:t>
            </a:r>
          </a:p>
          <a:p>
            <a:r>
              <a:rPr lang="en-US" sz="2400" b="1" dirty="0">
                <a:latin typeface="Arial" panose="020B0604020202020204" pitchFamily="34" charset="0"/>
                <a:cs typeface="Arial" panose="020B0604020202020204" pitchFamily="34" charset="0"/>
              </a:rPr>
              <a:t>All meals, transportation, recreational and social activities are offered. </a:t>
            </a:r>
          </a:p>
          <a:p>
            <a:r>
              <a:rPr lang="en-US" sz="2400" b="1" dirty="0">
                <a:latin typeface="Arial" panose="020B0604020202020204" pitchFamily="34" charset="0"/>
                <a:cs typeface="Arial" panose="020B0604020202020204" pitchFamily="34" charset="0"/>
              </a:rPr>
              <a:t>Skilled nursing services are not available on-site in most facilities, but basic health care services are offered. </a:t>
            </a:r>
          </a:p>
          <a:p>
            <a:r>
              <a:rPr lang="en-US" sz="2400" b="1" dirty="0">
                <a:latin typeface="Arial" panose="020B0604020202020204" pitchFamily="34" charset="0"/>
                <a:cs typeface="Arial" panose="020B0604020202020204" pitchFamily="34" charset="0"/>
              </a:rPr>
              <a:t>Smaller residential homes which are quieter and more intimate with 6 residents, also provide assisted and memory care. </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42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AF4A-FA7B-6DA9-2AE9-134C294A9F42}"/>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Summary: Independent &amp; Assisted Living</a:t>
            </a:r>
          </a:p>
        </p:txBody>
      </p:sp>
      <p:sp>
        <p:nvSpPr>
          <p:cNvPr id="3" name="Content Placeholder 2">
            <a:extLst>
              <a:ext uri="{FF2B5EF4-FFF2-40B4-BE49-F238E27FC236}">
                <a16:creationId xmlns:a16="http://schemas.microsoft.com/office/drawing/2014/main" id="{9B8747C9-D1E2-590B-EB4C-D7DE722FC727}"/>
              </a:ext>
            </a:extLst>
          </p:cNvPr>
          <p:cNvSpPr>
            <a:spLocks noGrp="1"/>
          </p:cNvSpPr>
          <p:nvPr>
            <p:ph idx="1"/>
          </p:nvPr>
        </p:nvSpPr>
        <p:spPr>
          <a:xfrm>
            <a:off x="838200" y="1450731"/>
            <a:ext cx="10583008" cy="5042144"/>
          </a:xfrm>
        </p:spPr>
        <p:txBody>
          <a:bodyPr/>
          <a:lstStyle/>
          <a:p>
            <a:r>
              <a:rPr lang="en-US" sz="2400" b="1" dirty="0">
                <a:latin typeface="Arial" panose="020B0604020202020204" pitchFamily="34" charset="0"/>
                <a:cs typeface="Arial" panose="020B0604020202020204" pitchFamily="34" charset="0"/>
              </a:rPr>
              <a:t>Independent living communities are  ideal for individuals who can live independently but enjoy having access to assistance when needed. Cost includes utilities, cable, housekeeping, laundry, social activities, transportation and meals. </a:t>
            </a:r>
          </a:p>
          <a:p>
            <a:r>
              <a:rPr lang="en-US" sz="2400" b="1" dirty="0">
                <a:latin typeface="Arial" panose="020B0604020202020204" pitchFamily="34" charset="0"/>
                <a:cs typeface="Arial" panose="020B0604020202020204" pitchFamily="34" charset="0"/>
              </a:rPr>
              <a:t>Assisted living communities support those who need assistance with activities of daily living (ADL’s) while receiving all of the benefits included in independent living.</a:t>
            </a:r>
          </a:p>
          <a:p>
            <a:endParaRPr lang="en-US" dirty="0"/>
          </a:p>
        </p:txBody>
      </p:sp>
      <p:pic>
        <p:nvPicPr>
          <p:cNvPr id="4" name="Picture 3">
            <a:extLst>
              <a:ext uri="{FF2B5EF4-FFF2-40B4-BE49-F238E27FC236}">
                <a16:creationId xmlns:a16="http://schemas.microsoft.com/office/drawing/2014/main" id="{FFA5C421-C8E6-1537-9226-4BDB7E7C26EC}"/>
              </a:ext>
            </a:extLst>
          </p:cNvPr>
          <p:cNvPicPr>
            <a:picLocks noChangeAspect="1"/>
          </p:cNvPicPr>
          <p:nvPr/>
        </p:nvPicPr>
        <p:blipFill>
          <a:blip r:embed="rId2"/>
          <a:stretch>
            <a:fillRect/>
          </a:stretch>
        </p:blipFill>
        <p:spPr>
          <a:xfrm>
            <a:off x="6402847" y="3869909"/>
            <a:ext cx="4279806" cy="2859488"/>
          </a:xfrm>
          <a:prstGeom prst="rect">
            <a:avLst/>
          </a:prstGeom>
        </p:spPr>
      </p:pic>
    </p:spTree>
    <p:extLst>
      <p:ext uri="{BB962C8B-B14F-4D97-AF65-F5344CB8AC3E}">
        <p14:creationId xmlns:p14="http://schemas.microsoft.com/office/powerpoint/2010/main" val="3105081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3223</TotalTime>
  <Words>2945</Words>
  <Application>Microsoft Office PowerPoint</Application>
  <PresentationFormat>Widescreen</PresentationFormat>
  <Paragraphs>157</Paragraphs>
  <Slides>25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Amasis MT Pro</vt:lpstr>
      <vt:lpstr>Arial</vt:lpstr>
      <vt:lpstr>Calibri</vt:lpstr>
      <vt:lpstr>Calibri Light</vt:lpstr>
      <vt:lpstr>Source Serif Pro</vt:lpstr>
      <vt:lpstr>Office Theme</vt:lpstr>
      <vt:lpstr>                   RESIDENTIAL OPTIONS FOR SENIORS  AND THE ELDERLY  (ROSE)</vt:lpstr>
      <vt:lpstr>What is a Certified Senior Advisor? </vt:lpstr>
      <vt:lpstr>TYPES OF SENIOR LIVING </vt:lpstr>
      <vt:lpstr>“As long as I am able, I want to live in my own home.”</vt:lpstr>
      <vt:lpstr>What is Independent Living and How Can I Remain Independent When I Need Some Assistance? </vt:lpstr>
      <vt:lpstr>WHAT IS INDEPENDENT LIVING IN A SENIOR COMMUNITY? </vt:lpstr>
      <vt:lpstr> What are the Activities of Daily Living (ADLs)?  </vt:lpstr>
      <vt:lpstr>WHAT IS ASSISTED LIVING IN A SENIOR COMMUNITY?</vt:lpstr>
      <vt:lpstr>Summary: Independent &amp; Assisted Living</vt:lpstr>
      <vt:lpstr>WHAT IS ALZHEIMER’S CARE?</vt:lpstr>
      <vt:lpstr>WHAT IS A CCRC (CONTINUING CARE RETIREMENT COMMUNITY)?</vt:lpstr>
      <vt:lpstr>San Diego CCRC’s</vt:lpstr>
      <vt:lpstr>What is a Nursing Home or Skilled Nursing Facility (SNF)?</vt:lpstr>
      <vt:lpstr>PRICING GUIDELINES </vt:lpstr>
      <vt:lpstr>COMPARATIVE COST ANALYSIS CURRENT LIVING EXPENSES VS SENIOR LIVING COMMUNITY</vt:lpstr>
      <vt:lpstr>WAYS TO PAY FOR ELDER CARE SERVICES</vt:lpstr>
      <vt:lpstr>     IS IT RIGHT FOR YOU OR A      LOVED ONE?</vt:lpstr>
      <vt:lpstr>                               ADVANTAGES OF SENIOR LIVING COMMUNITIES   Social Interaction – one of the biggest contributors to poor senior health is social isolation which has a detrimental effect on overall health. Variety of activities, lectures and outings offered to keep residents engaged. Driving - An end to stressful driving; transportation provided to social activities, errands and Doctor’s appt’s. Nutrition - no grocery shopping or meal prep, alternative meals offered in dining room, better health from three square meals a day Housekeeping - Linen and laundry services provided as well as weekly room cleaning Emergency Assistance - 24 hr. call systems in apartment and daily check-ins Exercise - Programs and fitness centers offered to maximize mobility, strength and overall health Medication - Assistance provided in making sure residents are taking correct meds and dosages Improved family relationships - instead of worry and care giving – quality visits with loved ones         </vt:lpstr>
      <vt:lpstr>TIPS FOR GUIDING A LOVED IN THE TRANSITION TO     SENIOR LIVING   Plan a time for a well-informed discussion to address emotional and practical issues and how a move will elevate their lifestyle.   Focus on the benefits  Premium accommodations, amenities and services Private suites with personalized care plan Activities to engage mind, body and spirit  Opportunities to build meaningful connections Enjoy chef prepared food on your schedule  Consider their safety Is current living situation presenting risks to their safety and well-being? Communities are equipped with personal alert systems and 24/7 care givers available Covid-19 precautions always employed           Assess Financial Aspects Communities combine rent, utilities, meals, taxes housekeeping, maintenance, and care into one, easy-to-manage bill.  Do a cost comparison to show the value of all-inclusive pricing vs current expenses Consider outside options: VA Aid and Attendance benefit, Long-term care insurance   </vt:lpstr>
      <vt:lpstr>TIPS FOR GUIDING A LOVED IN THE TRANSITION TO SENIOR LIVING     continued</vt:lpstr>
      <vt:lpstr>WHAT DOES ROSE DO?</vt:lpstr>
      <vt:lpstr>WHAT DOES ROSE DO?</vt:lpstr>
      <vt:lpstr>TIPS FOR OLDER ADULTS TO STAY HEALTHY AND HAPPY</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OPTIONS FOR SENIORS AND THE ELDERLY (ROSE)</dc:title>
  <dc:creator>Virginia Renker</dc:creator>
  <cp:lastModifiedBy>Virginia Renker</cp:lastModifiedBy>
  <cp:revision>249</cp:revision>
  <cp:lastPrinted>2022-09-28T18:40:06Z</cp:lastPrinted>
  <dcterms:created xsi:type="dcterms:W3CDTF">2017-08-31T17:02:15Z</dcterms:created>
  <dcterms:modified xsi:type="dcterms:W3CDTF">2022-10-11T21:19:13Z</dcterms:modified>
</cp:coreProperties>
</file>